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78" r:id="rId4"/>
    <p:sldId id="276" r:id="rId5"/>
    <p:sldId id="274" r:id="rId6"/>
    <p:sldId id="275" r:id="rId7"/>
    <p:sldId id="271" r:id="rId8"/>
    <p:sldId id="281" r:id="rId9"/>
    <p:sldId id="282" r:id="rId10"/>
    <p:sldId id="270" r:id="rId11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71" autoAdjust="0"/>
    <p:restoredTop sz="96374" autoAdjust="0"/>
  </p:normalViewPr>
  <p:slideViewPr>
    <p:cSldViewPr snapToGrid="0">
      <p:cViewPr varScale="1">
        <p:scale>
          <a:sx n="97" d="100"/>
          <a:sy n="97" d="100"/>
        </p:scale>
        <p:origin x="1896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823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513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1335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423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465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215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370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328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86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179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578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6FE8D-CDE2-456B-8326-C3555E7EA3E3}" type="datetimeFigureOut">
              <a:rPr lang="fr-FR" smtClean="0"/>
              <a:t>12/06/2020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631C2-0E67-4B87-B8D6-39F3D3B6FD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1759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6">
            <a:extLst>
              <a:ext uri="{FF2B5EF4-FFF2-40B4-BE49-F238E27FC236}">
                <a16:creationId xmlns:a16="http://schemas.microsoft.com/office/drawing/2014/main" id="{88FD6E09-E7F8-40C3-9212-79F38B8FB44B}"/>
              </a:ext>
            </a:extLst>
          </p:cNvPr>
          <p:cNvSpPr/>
          <p:nvPr/>
        </p:nvSpPr>
        <p:spPr>
          <a:xfrm>
            <a:off x="3769509" y="5013923"/>
            <a:ext cx="51231" cy="75177"/>
          </a:xfrm>
          <a:custGeom>
            <a:avLst/>
            <a:gdLst/>
            <a:ahLst/>
            <a:cxnLst/>
            <a:rect l="l" t="t" r="r" b="b"/>
            <a:pathLst>
              <a:path w="58420" h="85725">
                <a:moveTo>
                  <a:pt x="15129" y="0"/>
                </a:moveTo>
                <a:lnTo>
                  <a:pt x="0" y="0"/>
                </a:lnTo>
                <a:lnTo>
                  <a:pt x="0" y="85148"/>
                </a:lnTo>
                <a:lnTo>
                  <a:pt x="11887" y="85148"/>
                </a:lnTo>
                <a:lnTo>
                  <a:pt x="11887" y="33421"/>
                </a:lnTo>
                <a:lnTo>
                  <a:pt x="23330" y="33421"/>
                </a:lnTo>
                <a:lnTo>
                  <a:pt x="15129" y="0"/>
                </a:lnTo>
                <a:close/>
              </a:path>
              <a:path w="58420" h="85725">
                <a:moveTo>
                  <a:pt x="23330" y="33421"/>
                </a:moveTo>
                <a:lnTo>
                  <a:pt x="11887" y="33421"/>
                </a:lnTo>
                <a:lnTo>
                  <a:pt x="14049" y="43120"/>
                </a:lnTo>
                <a:lnTo>
                  <a:pt x="23789" y="85148"/>
                </a:lnTo>
                <a:lnTo>
                  <a:pt x="33516" y="85148"/>
                </a:lnTo>
                <a:lnTo>
                  <a:pt x="39751" y="58207"/>
                </a:lnTo>
                <a:lnTo>
                  <a:pt x="28112" y="58207"/>
                </a:lnTo>
                <a:lnTo>
                  <a:pt x="27032" y="48508"/>
                </a:lnTo>
                <a:lnTo>
                  <a:pt x="23330" y="33421"/>
                </a:lnTo>
                <a:close/>
              </a:path>
              <a:path w="58420" h="85725">
                <a:moveTo>
                  <a:pt x="58386" y="33421"/>
                </a:moveTo>
                <a:lnTo>
                  <a:pt x="45404" y="33421"/>
                </a:lnTo>
                <a:lnTo>
                  <a:pt x="45404" y="85148"/>
                </a:lnTo>
                <a:lnTo>
                  <a:pt x="58386" y="85148"/>
                </a:lnTo>
                <a:lnTo>
                  <a:pt x="58386" y="33421"/>
                </a:lnTo>
                <a:close/>
              </a:path>
              <a:path w="58420" h="85725">
                <a:moveTo>
                  <a:pt x="58386" y="0"/>
                </a:moveTo>
                <a:lnTo>
                  <a:pt x="42161" y="0"/>
                </a:lnTo>
                <a:lnTo>
                  <a:pt x="29193" y="58207"/>
                </a:lnTo>
                <a:lnTo>
                  <a:pt x="39751" y="58207"/>
                </a:lnTo>
                <a:lnTo>
                  <a:pt x="43242" y="43120"/>
                </a:lnTo>
                <a:lnTo>
                  <a:pt x="45404" y="33421"/>
                </a:lnTo>
                <a:lnTo>
                  <a:pt x="58386" y="33421"/>
                </a:lnTo>
                <a:lnTo>
                  <a:pt x="583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5" name="object 10">
            <a:extLst>
              <a:ext uri="{FF2B5EF4-FFF2-40B4-BE49-F238E27FC236}">
                <a16:creationId xmlns:a16="http://schemas.microsoft.com/office/drawing/2014/main" id="{52F690F0-C770-46DF-8D4B-D25A50AF3972}"/>
              </a:ext>
            </a:extLst>
          </p:cNvPr>
          <p:cNvSpPr/>
          <p:nvPr/>
        </p:nvSpPr>
        <p:spPr>
          <a:xfrm>
            <a:off x="4256731" y="5007217"/>
            <a:ext cx="0" cy="98565"/>
          </a:xfrm>
          <a:custGeom>
            <a:avLst/>
            <a:gdLst/>
            <a:ahLst/>
            <a:cxnLst/>
            <a:rect l="l" t="t" r="r" b="b"/>
            <a:pathLst>
              <a:path h="112395">
                <a:moveTo>
                  <a:pt x="0" y="0"/>
                </a:moveTo>
                <a:lnTo>
                  <a:pt x="0" y="112104"/>
                </a:lnTo>
              </a:path>
            </a:pathLst>
          </a:custGeom>
          <a:ln w="10821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6" name="object 12">
            <a:extLst>
              <a:ext uri="{FF2B5EF4-FFF2-40B4-BE49-F238E27FC236}">
                <a16:creationId xmlns:a16="http://schemas.microsoft.com/office/drawing/2014/main" id="{A33ECBB1-0B68-445B-8DD6-FED5F2786177}"/>
              </a:ext>
            </a:extLst>
          </p:cNvPr>
          <p:cNvSpPr/>
          <p:nvPr/>
        </p:nvSpPr>
        <p:spPr>
          <a:xfrm>
            <a:off x="4655975" y="5013923"/>
            <a:ext cx="38424" cy="75177"/>
          </a:xfrm>
          <a:custGeom>
            <a:avLst/>
            <a:gdLst/>
            <a:ahLst/>
            <a:cxnLst/>
            <a:rect l="l" t="t" r="r" b="b"/>
            <a:pathLst>
              <a:path w="43814" h="85725">
                <a:moveTo>
                  <a:pt x="19452" y="0"/>
                </a:moveTo>
                <a:lnTo>
                  <a:pt x="0" y="0"/>
                </a:lnTo>
                <a:lnTo>
                  <a:pt x="0" y="85148"/>
                </a:lnTo>
                <a:lnTo>
                  <a:pt x="14049" y="85148"/>
                </a:lnTo>
                <a:lnTo>
                  <a:pt x="14049" y="53897"/>
                </a:lnTo>
                <a:lnTo>
                  <a:pt x="19452" y="53897"/>
                </a:lnTo>
                <a:lnTo>
                  <a:pt x="30470" y="52432"/>
                </a:lnTo>
                <a:lnTo>
                  <a:pt x="37837" y="47835"/>
                </a:lnTo>
                <a:lnTo>
                  <a:pt x="41362" y="40965"/>
                </a:lnTo>
                <a:lnTo>
                  <a:pt x="14049" y="40965"/>
                </a:lnTo>
                <a:lnTo>
                  <a:pt x="14049" y="14009"/>
                </a:lnTo>
                <a:lnTo>
                  <a:pt x="41484" y="14009"/>
                </a:lnTo>
                <a:lnTo>
                  <a:pt x="37837" y="6333"/>
                </a:lnTo>
                <a:lnTo>
                  <a:pt x="30470" y="1498"/>
                </a:lnTo>
                <a:lnTo>
                  <a:pt x="19452" y="0"/>
                </a:lnTo>
                <a:close/>
              </a:path>
              <a:path w="43814" h="85725">
                <a:moveTo>
                  <a:pt x="41484" y="14009"/>
                </a:moveTo>
                <a:lnTo>
                  <a:pt x="25936" y="14009"/>
                </a:lnTo>
                <a:lnTo>
                  <a:pt x="28098" y="17256"/>
                </a:lnTo>
                <a:lnTo>
                  <a:pt x="28098" y="38809"/>
                </a:lnTo>
                <a:lnTo>
                  <a:pt x="25936" y="40965"/>
                </a:lnTo>
                <a:lnTo>
                  <a:pt x="41362" y="40965"/>
                </a:lnTo>
                <a:lnTo>
                  <a:pt x="41959" y="39803"/>
                </a:lnTo>
                <a:lnTo>
                  <a:pt x="43242" y="28033"/>
                </a:lnTo>
                <a:lnTo>
                  <a:pt x="41959" y="15009"/>
                </a:lnTo>
                <a:lnTo>
                  <a:pt x="41484" y="1400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7" name="object 15">
            <a:extLst>
              <a:ext uri="{FF2B5EF4-FFF2-40B4-BE49-F238E27FC236}">
                <a16:creationId xmlns:a16="http://schemas.microsoft.com/office/drawing/2014/main" id="{E74F38C7-A457-45A4-B142-947742FBE6BE}"/>
              </a:ext>
            </a:extLst>
          </p:cNvPr>
          <p:cNvSpPr/>
          <p:nvPr/>
        </p:nvSpPr>
        <p:spPr>
          <a:xfrm>
            <a:off x="5240858" y="5012887"/>
            <a:ext cx="33412" cy="76847"/>
          </a:xfrm>
          <a:custGeom>
            <a:avLst/>
            <a:gdLst/>
            <a:ahLst/>
            <a:cxnLst/>
            <a:rect l="l" t="t" r="r" b="b"/>
            <a:pathLst>
              <a:path w="38100" h="87629">
                <a:moveTo>
                  <a:pt x="2161" y="68984"/>
                </a:moveTo>
                <a:lnTo>
                  <a:pt x="0" y="81915"/>
                </a:lnTo>
                <a:lnTo>
                  <a:pt x="4322" y="85148"/>
                </a:lnTo>
                <a:lnTo>
                  <a:pt x="10807" y="87304"/>
                </a:lnTo>
                <a:lnTo>
                  <a:pt x="16138" y="87304"/>
                </a:lnTo>
                <a:lnTo>
                  <a:pt x="25495" y="85704"/>
                </a:lnTo>
                <a:lnTo>
                  <a:pt x="32313" y="80973"/>
                </a:lnTo>
                <a:lnTo>
                  <a:pt x="36437" y="73294"/>
                </a:lnTo>
                <a:lnTo>
                  <a:pt x="10807" y="73294"/>
                </a:lnTo>
                <a:lnTo>
                  <a:pt x="2161" y="68984"/>
                </a:lnTo>
                <a:close/>
              </a:path>
              <a:path w="38100" h="87629">
                <a:moveTo>
                  <a:pt x="26945" y="0"/>
                </a:moveTo>
                <a:lnTo>
                  <a:pt x="20461" y="0"/>
                </a:lnTo>
                <a:lnTo>
                  <a:pt x="11793" y="1751"/>
                </a:lnTo>
                <a:lnTo>
                  <a:pt x="5367" y="6737"/>
                </a:lnTo>
                <a:lnTo>
                  <a:pt x="1373" y="14554"/>
                </a:lnTo>
                <a:lnTo>
                  <a:pt x="0" y="24800"/>
                </a:lnTo>
                <a:lnTo>
                  <a:pt x="3872" y="39028"/>
                </a:lnTo>
                <a:lnTo>
                  <a:pt x="12392" y="47296"/>
                </a:lnTo>
                <a:lnTo>
                  <a:pt x="20911" y="53745"/>
                </a:lnTo>
                <a:lnTo>
                  <a:pt x="24784" y="62518"/>
                </a:lnTo>
                <a:lnTo>
                  <a:pt x="24784" y="70061"/>
                </a:lnTo>
                <a:lnTo>
                  <a:pt x="21614" y="73294"/>
                </a:lnTo>
                <a:lnTo>
                  <a:pt x="36437" y="73294"/>
                </a:lnTo>
                <a:lnTo>
                  <a:pt x="37896" y="62518"/>
                </a:lnTo>
                <a:lnTo>
                  <a:pt x="34001" y="47666"/>
                </a:lnTo>
                <a:lnTo>
                  <a:pt x="25366" y="39028"/>
                </a:lnTo>
                <a:lnTo>
                  <a:pt x="16863" y="32512"/>
                </a:lnTo>
                <a:lnTo>
                  <a:pt x="12968" y="23722"/>
                </a:lnTo>
                <a:lnTo>
                  <a:pt x="12968" y="18334"/>
                </a:lnTo>
                <a:lnTo>
                  <a:pt x="16138" y="15087"/>
                </a:lnTo>
                <a:lnTo>
                  <a:pt x="34774" y="15087"/>
                </a:lnTo>
                <a:lnTo>
                  <a:pt x="35735" y="4310"/>
                </a:lnTo>
                <a:lnTo>
                  <a:pt x="31268" y="1077"/>
                </a:lnTo>
                <a:lnTo>
                  <a:pt x="26945" y="0"/>
                </a:lnTo>
                <a:close/>
              </a:path>
              <a:path w="38100" h="87629">
                <a:moveTo>
                  <a:pt x="34774" y="15087"/>
                </a:moveTo>
                <a:lnTo>
                  <a:pt x="25936" y="15087"/>
                </a:lnTo>
                <a:lnTo>
                  <a:pt x="34582" y="17242"/>
                </a:lnTo>
                <a:lnTo>
                  <a:pt x="34774" y="1508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8" name="object 17">
            <a:extLst>
              <a:ext uri="{FF2B5EF4-FFF2-40B4-BE49-F238E27FC236}">
                <a16:creationId xmlns:a16="http://schemas.microsoft.com/office/drawing/2014/main" id="{E8DB56A6-9310-4409-8EB2-2194A5E1F03A}"/>
              </a:ext>
            </a:extLst>
          </p:cNvPr>
          <p:cNvSpPr/>
          <p:nvPr/>
        </p:nvSpPr>
        <p:spPr>
          <a:xfrm>
            <a:off x="5450370" y="5013923"/>
            <a:ext cx="12807" cy="75177"/>
          </a:xfrm>
          <a:custGeom>
            <a:avLst/>
            <a:gdLst/>
            <a:ahLst/>
            <a:cxnLst/>
            <a:rect l="l" t="t" r="r" b="b"/>
            <a:pathLst>
              <a:path w="14604" h="85725">
                <a:moveTo>
                  <a:pt x="0" y="0"/>
                </a:moveTo>
                <a:lnTo>
                  <a:pt x="14121" y="0"/>
                </a:lnTo>
                <a:lnTo>
                  <a:pt x="14121" y="85148"/>
                </a:lnTo>
                <a:lnTo>
                  <a:pt x="0" y="8514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9" name="object 18">
            <a:extLst>
              <a:ext uri="{FF2B5EF4-FFF2-40B4-BE49-F238E27FC236}">
                <a16:creationId xmlns:a16="http://schemas.microsoft.com/office/drawing/2014/main" id="{C969CB81-37C1-4DBF-85CE-F390CF7846DF}"/>
              </a:ext>
            </a:extLst>
          </p:cNvPr>
          <p:cNvSpPr/>
          <p:nvPr/>
        </p:nvSpPr>
        <p:spPr>
          <a:xfrm>
            <a:off x="5480696" y="5012887"/>
            <a:ext cx="33412" cy="76847"/>
          </a:xfrm>
          <a:custGeom>
            <a:avLst/>
            <a:gdLst/>
            <a:ahLst/>
            <a:cxnLst/>
            <a:rect l="l" t="t" r="r" b="b"/>
            <a:pathLst>
              <a:path w="38100" h="87629">
                <a:moveTo>
                  <a:pt x="30259" y="0"/>
                </a:moveTo>
                <a:lnTo>
                  <a:pt x="25936" y="0"/>
                </a:lnTo>
                <a:lnTo>
                  <a:pt x="14589" y="2492"/>
                </a:lnTo>
                <a:lnTo>
                  <a:pt x="6484" y="10239"/>
                </a:lnTo>
                <a:lnTo>
                  <a:pt x="1621" y="23647"/>
                </a:lnTo>
                <a:lnTo>
                  <a:pt x="0" y="43120"/>
                </a:lnTo>
                <a:lnTo>
                  <a:pt x="1621" y="63663"/>
                </a:lnTo>
                <a:lnTo>
                  <a:pt x="6484" y="77335"/>
                </a:lnTo>
                <a:lnTo>
                  <a:pt x="14589" y="84946"/>
                </a:lnTo>
                <a:lnTo>
                  <a:pt x="25936" y="87304"/>
                </a:lnTo>
                <a:lnTo>
                  <a:pt x="30259" y="87304"/>
                </a:lnTo>
                <a:lnTo>
                  <a:pt x="35735" y="86226"/>
                </a:lnTo>
                <a:lnTo>
                  <a:pt x="37896" y="84071"/>
                </a:lnTo>
                <a:lnTo>
                  <a:pt x="36936" y="73294"/>
                </a:lnTo>
                <a:lnTo>
                  <a:pt x="28098" y="73294"/>
                </a:lnTo>
                <a:lnTo>
                  <a:pt x="21999" y="72065"/>
                </a:lnTo>
                <a:lnTo>
                  <a:pt x="17993" y="67502"/>
                </a:lnTo>
                <a:lnTo>
                  <a:pt x="15798" y="58291"/>
                </a:lnTo>
                <a:lnTo>
                  <a:pt x="15129" y="43120"/>
                </a:lnTo>
                <a:lnTo>
                  <a:pt x="15782" y="29192"/>
                </a:lnTo>
                <a:lnTo>
                  <a:pt x="17867" y="20617"/>
                </a:lnTo>
                <a:lnTo>
                  <a:pt x="21573" y="16284"/>
                </a:lnTo>
                <a:lnTo>
                  <a:pt x="27089" y="15087"/>
                </a:lnTo>
                <a:lnTo>
                  <a:pt x="36921" y="15087"/>
                </a:lnTo>
                <a:lnTo>
                  <a:pt x="37896" y="3232"/>
                </a:lnTo>
                <a:lnTo>
                  <a:pt x="35735" y="1077"/>
                </a:lnTo>
                <a:lnTo>
                  <a:pt x="30259" y="0"/>
                </a:lnTo>
                <a:close/>
              </a:path>
              <a:path w="38100" h="87629">
                <a:moveTo>
                  <a:pt x="36743" y="71139"/>
                </a:moveTo>
                <a:lnTo>
                  <a:pt x="34582" y="72217"/>
                </a:lnTo>
                <a:lnTo>
                  <a:pt x="31412" y="73294"/>
                </a:lnTo>
                <a:lnTo>
                  <a:pt x="36936" y="73294"/>
                </a:lnTo>
                <a:lnTo>
                  <a:pt x="36743" y="71139"/>
                </a:lnTo>
                <a:close/>
              </a:path>
              <a:path w="38100" h="87629">
                <a:moveTo>
                  <a:pt x="36921" y="15087"/>
                </a:moveTo>
                <a:lnTo>
                  <a:pt x="30259" y="15087"/>
                </a:lnTo>
                <a:lnTo>
                  <a:pt x="34582" y="16164"/>
                </a:lnTo>
                <a:lnTo>
                  <a:pt x="36743" y="17242"/>
                </a:lnTo>
                <a:lnTo>
                  <a:pt x="36921" y="1508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10" name="object 20">
            <a:extLst>
              <a:ext uri="{FF2B5EF4-FFF2-40B4-BE49-F238E27FC236}">
                <a16:creationId xmlns:a16="http://schemas.microsoft.com/office/drawing/2014/main" id="{CA7C9A52-A144-4BAB-9C43-09F79211CD63}"/>
              </a:ext>
            </a:extLst>
          </p:cNvPr>
          <p:cNvSpPr/>
          <p:nvPr/>
        </p:nvSpPr>
        <p:spPr>
          <a:xfrm>
            <a:off x="3769509" y="4500673"/>
            <a:ext cx="578583" cy="303492"/>
          </a:xfrm>
          <a:custGeom>
            <a:avLst/>
            <a:gdLst/>
            <a:ahLst/>
            <a:cxnLst/>
            <a:rect l="l" t="t" r="r" b="b"/>
            <a:pathLst>
              <a:path w="659764" h="346075">
                <a:moveTo>
                  <a:pt x="237841" y="0"/>
                </a:moveTo>
                <a:lnTo>
                  <a:pt x="135145" y="0"/>
                </a:lnTo>
                <a:lnTo>
                  <a:pt x="78904" y="6990"/>
                </a:lnTo>
                <a:lnTo>
                  <a:pt x="36351" y="27622"/>
                </a:lnTo>
                <a:lnTo>
                  <a:pt x="9408" y="61387"/>
                </a:lnTo>
                <a:lnTo>
                  <a:pt x="0" y="107779"/>
                </a:lnTo>
                <a:lnTo>
                  <a:pt x="0" y="345983"/>
                </a:lnTo>
                <a:lnTo>
                  <a:pt x="43242" y="345983"/>
                </a:lnTo>
                <a:lnTo>
                  <a:pt x="43242" y="114245"/>
                </a:lnTo>
                <a:lnTo>
                  <a:pt x="48429" y="83128"/>
                </a:lnTo>
                <a:lnTo>
                  <a:pt x="66083" y="60901"/>
                </a:lnTo>
                <a:lnTo>
                  <a:pt x="99345" y="47565"/>
                </a:lnTo>
                <a:lnTo>
                  <a:pt x="151356" y="43120"/>
                </a:lnTo>
                <a:lnTo>
                  <a:pt x="326566" y="43120"/>
                </a:lnTo>
                <a:lnTo>
                  <a:pt x="314604" y="25870"/>
                </a:lnTo>
                <a:lnTo>
                  <a:pt x="286863" y="8084"/>
                </a:lnTo>
                <a:lnTo>
                  <a:pt x="237841" y="0"/>
                </a:lnTo>
                <a:close/>
              </a:path>
              <a:path w="659764" h="346075">
                <a:moveTo>
                  <a:pt x="326566" y="43120"/>
                </a:moveTo>
                <a:lnTo>
                  <a:pt x="202163" y="43120"/>
                </a:lnTo>
                <a:lnTo>
                  <a:pt x="253837" y="47936"/>
                </a:lnTo>
                <a:lnTo>
                  <a:pt x="286356" y="63058"/>
                </a:lnTo>
                <a:lnTo>
                  <a:pt x="303267" y="89499"/>
                </a:lnTo>
                <a:lnTo>
                  <a:pt x="308116" y="128269"/>
                </a:lnTo>
                <a:lnTo>
                  <a:pt x="308116" y="345983"/>
                </a:lnTo>
                <a:lnTo>
                  <a:pt x="351358" y="345983"/>
                </a:lnTo>
                <a:lnTo>
                  <a:pt x="351358" y="128269"/>
                </a:lnTo>
                <a:lnTo>
                  <a:pt x="356359" y="89499"/>
                </a:lnTo>
                <a:lnTo>
                  <a:pt x="373524" y="63058"/>
                </a:lnTo>
                <a:lnTo>
                  <a:pt x="397898" y="51741"/>
                </a:lnTo>
                <a:lnTo>
                  <a:pt x="329744" y="51741"/>
                </a:lnTo>
                <a:lnTo>
                  <a:pt x="326938" y="43657"/>
                </a:lnTo>
                <a:lnTo>
                  <a:pt x="326566" y="43120"/>
                </a:lnTo>
                <a:close/>
              </a:path>
              <a:path w="659764" h="346075">
                <a:moveTo>
                  <a:pt x="635780" y="43120"/>
                </a:moveTo>
                <a:lnTo>
                  <a:pt x="509199" y="43120"/>
                </a:lnTo>
                <a:lnTo>
                  <a:pt x="560760" y="47565"/>
                </a:lnTo>
                <a:lnTo>
                  <a:pt x="594072" y="60901"/>
                </a:lnTo>
                <a:lnTo>
                  <a:pt x="611976" y="83128"/>
                </a:lnTo>
                <a:lnTo>
                  <a:pt x="617313" y="114245"/>
                </a:lnTo>
                <a:lnTo>
                  <a:pt x="617313" y="345983"/>
                </a:lnTo>
                <a:lnTo>
                  <a:pt x="659475" y="345983"/>
                </a:lnTo>
                <a:lnTo>
                  <a:pt x="659475" y="107779"/>
                </a:lnTo>
                <a:lnTo>
                  <a:pt x="650218" y="61387"/>
                </a:lnTo>
                <a:lnTo>
                  <a:pt x="635780" y="43120"/>
                </a:lnTo>
                <a:close/>
              </a:path>
              <a:path w="659764" h="346075">
                <a:moveTo>
                  <a:pt x="524343" y="0"/>
                </a:moveTo>
                <a:lnTo>
                  <a:pt x="421633" y="0"/>
                </a:lnTo>
                <a:lnTo>
                  <a:pt x="372613" y="8084"/>
                </a:lnTo>
                <a:lnTo>
                  <a:pt x="344878" y="25870"/>
                </a:lnTo>
                <a:lnTo>
                  <a:pt x="332548" y="43657"/>
                </a:lnTo>
                <a:lnTo>
                  <a:pt x="329744" y="51741"/>
                </a:lnTo>
                <a:lnTo>
                  <a:pt x="397898" y="51741"/>
                </a:lnTo>
                <a:lnTo>
                  <a:pt x="406093" y="47936"/>
                </a:lnTo>
                <a:lnTo>
                  <a:pt x="457311" y="43120"/>
                </a:lnTo>
                <a:lnTo>
                  <a:pt x="635780" y="43120"/>
                </a:lnTo>
                <a:lnTo>
                  <a:pt x="623530" y="27622"/>
                </a:lnTo>
                <a:lnTo>
                  <a:pt x="581032" y="6990"/>
                </a:lnTo>
                <a:lnTo>
                  <a:pt x="52434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11" name="object 21">
            <a:extLst>
              <a:ext uri="{FF2B5EF4-FFF2-40B4-BE49-F238E27FC236}">
                <a16:creationId xmlns:a16="http://schemas.microsoft.com/office/drawing/2014/main" id="{D73FD8D3-BEAA-4C8F-A168-2232A219C80E}"/>
              </a:ext>
            </a:extLst>
          </p:cNvPr>
          <p:cNvSpPr/>
          <p:nvPr/>
        </p:nvSpPr>
        <p:spPr>
          <a:xfrm>
            <a:off x="4848373" y="4500673"/>
            <a:ext cx="345256" cy="303492"/>
          </a:xfrm>
          <a:custGeom>
            <a:avLst/>
            <a:gdLst/>
            <a:ahLst/>
            <a:cxnLst/>
            <a:rect l="l" t="t" r="r" b="b"/>
            <a:pathLst>
              <a:path w="393700" h="346075">
                <a:moveTo>
                  <a:pt x="250723" y="150900"/>
                </a:moveTo>
                <a:lnTo>
                  <a:pt x="142653" y="150900"/>
                </a:lnTo>
                <a:lnTo>
                  <a:pt x="82207" y="153510"/>
                </a:lnTo>
                <a:lnTo>
                  <a:pt x="39283" y="164507"/>
                </a:lnTo>
                <a:lnTo>
                  <a:pt x="12380" y="188640"/>
                </a:lnTo>
                <a:lnTo>
                  <a:pt x="0" y="230660"/>
                </a:lnTo>
                <a:lnTo>
                  <a:pt x="0" y="252213"/>
                </a:lnTo>
                <a:lnTo>
                  <a:pt x="7470" y="295361"/>
                </a:lnTo>
                <a:lnTo>
                  <a:pt x="31448" y="324159"/>
                </a:lnTo>
                <a:lnTo>
                  <a:pt x="69421" y="340427"/>
                </a:lnTo>
                <a:lnTo>
                  <a:pt x="118877" y="345983"/>
                </a:lnTo>
                <a:lnTo>
                  <a:pt x="292943" y="345983"/>
                </a:lnTo>
                <a:lnTo>
                  <a:pt x="342396" y="339669"/>
                </a:lnTo>
                <a:lnTo>
                  <a:pt x="373221" y="321330"/>
                </a:lnTo>
                <a:lnTo>
                  <a:pt x="383138" y="302877"/>
                </a:lnTo>
                <a:lnTo>
                  <a:pt x="137321" y="302877"/>
                </a:lnTo>
                <a:lnTo>
                  <a:pt x="92042" y="300739"/>
                </a:lnTo>
                <a:lnTo>
                  <a:pt x="63095" y="293042"/>
                </a:lnTo>
                <a:lnTo>
                  <a:pt x="47737" y="277866"/>
                </a:lnTo>
                <a:lnTo>
                  <a:pt x="43228" y="253291"/>
                </a:lnTo>
                <a:lnTo>
                  <a:pt x="43228" y="243592"/>
                </a:lnTo>
                <a:lnTo>
                  <a:pt x="48841" y="218113"/>
                </a:lnTo>
                <a:lnTo>
                  <a:pt x="66301" y="203038"/>
                </a:lnTo>
                <a:lnTo>
                  <a:pt x="96540" y="195843"/>
                </a:lnTo>
                <a:lnTo>
                  <a:pt x="140491" y="194006"/>
                </a:lnTo>
                <a:lnTo>
                  <a:pt x="393520" y="194006"/>
                </a:lnTo>
                <a:lnTo>
                  <a:pt x="393520" y="160598"/>
                </a:lnTo>
                <a:lnTo>
                  <a:pt x="350292" y="160598"/>
                </a:lnTo>
                <a:lnTo>
                  <a:pt x="330297" y="156810"/>
                </a:lnTo>
                <a:lnTo>
                  <a:pt x="305749" y="153728"/>
                </a:lnTo>
                <a:lnTo>
                  <a:pt x="278580" y="151657"/>
                </a:lnTo>
                <a:lnTo>
                  <a:pt x="250723" y="150900"/>
                </a:lnTo>
                <a:close/>
              </a:path>
              <a:path w="393700" h="346075">
                <a:moveTo>
                  <a:pt x="393520" y="194006"/>
                </a:moveTo>
                <a:lnTo>
                  <a:pt x="252884" y="194006"/>
                </a:lnTo>
                <a:lnTo>
                  <a:pt x="294122" y="195203"/>
                </a:lnTo>
                <a:lnTo>
                  <a:pt x="324715" y="200344"/>
                </a:lnTo>
                <a:lnTo>
                  <a:pt x="343745" y="211749"/>
                </a:lnTo>
                <a:lnTo>
                  <a:pt x="350292" y="231738"/>
                </a:lnTo>
                <a:lnTo>
                  <a:pt x="351301" y="261912"/>
                </a:lnTo>
                <a:lnTo>
                  <a:pt x="345722" y="282867"/>
                </a:lnTo>
                <a:lnTo>
                  <a:pt x="328498" y="295332"/>
                </a:lnTo>
                <a:lnTo>
                  <a:pt x="298900" y="301328"/>
                </a:lnTo>
                <a:lnTo>
                  <a:pt x="256199" y="302877"/>
                </a:lnTo>
                <a:lnTo>
                  <a:pt x="383138" y="302877"/>
                </a:lnTo>
                <a:lnTo>
                  <a:pt x="389051" y="291876"/>
                </a:lnTo>
                <a:lnTo>
                  <a:pt x="393399" y="253291"/>
                </a:lnTo>
                <a:lnTo>
                  <a:pt x="393520" y="194006"/>
                </a:lnTo>
                <a:close/>
              </a:path>
              <a:path w="393700" h="346075">
                <a:moveTo>
                  <a:pt x="373083" y="43120"/>
                </a:moveTo>
                <a:lnTo>
                  <a:pt x="223777" y="43120"/>
                </a:lnTo>
                <a:lnTo>
                  <a:pt x="277770" y="45191"/>
                </a:lnTo>
                <a:lnTo>
                  <a:pt x="317457" y="54031"/>
                </a:lnTo>
                <a:lnTo>
                  <a:pt x="341932" y="73581"/>
                </a:lnTo>
                <a:lnTo>
                  <a:pt x="350292" y="107779"/>
                </a:lnTo>
                <a:lnTo>
                  <a:pt x="350292" y="160598"/>
                </a:lnTo>
                <a:lnTo>
                  <a:pt x="393520" y="160598"/>
                </a:lnTo>
                <a:lnTo>
                  <a:pt x="393520" y="108857"/>
                </a:lnTo>
                <a:lnTo>
                  <a:pt x="385869" y="61528"/>
                </a:lnTo>
                <a:lnTo>
                  <a:pt x="373083" y="43120"/>
                </a:lnTo>
                <a:close/>
              </a:path>
              <a:path w="393700" h="346075">
                <a:moveTo>
                  <a:pt x="229109" y="0"/>
                </a:moveTo>
                <a:lnTo>
                  <a:pt x="144814" y="0"/>
                </a:lnTo>
                <a:lnTo>
                  <a:pt x="85891" y="4378"/>
                </a:lnTo>
                <a:lnTo>
                  <a:pt x="45731" y="18052"/>
                </a:lnTo>
                <a:lnTo>
                  <a:pt x="22404" y="41832"/>
                </a:lnTo>
                <a:lnTo>
                  <a:pt x="13977" y="76527"/>
                </a:lnTo>
                <a:lnTo>
                  <a:pt x="64842" y="76527"/>
                </a:lnTo>
                <a:lnTo>
                  <a:pt x="72614" y="61305"/>
                </a:lnTo>
                <a:lnTo>
                  <a:pt x="86708" y="50933"/>
                </a:lnTo>
                <a:lnTo>
                  <a:pt x="110150" y="45006"/>
                </a:lnTo>
                <a:lnTo>
                  <a:pt x="145967" y="43120"/>
                </a:lnTo>
                <a:lnTo>
                  <a:pt x="373083" y="43120"/>
                </a:lnTo>
                <a:lnTo>
                  <a:pt x="363991" y="30030"/>
                </a:lnTo>
                <a:lnTo>
                  <a:pt x="329498" y="11311"/>
                </a:lnTo>
                <a:lnTo>
                  <a:pt x="284000" y="2319"/>
                </a:lnTo>
                <a:lnTo>
                  <a:pt x="22910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12" name="object 23">
            <a:extLst>
              <a:ext uri="{FF2B5EF4-FFF2-40B4-BE49-F238E27FC236}">
                <a16:creationId xmlns:a16="http://schemas.microsoft.com/office/drawing/2014/main" id="{46775B98-9085-440D-B9C1-BE0D8029DE83}"/>
              </a:ext>
            </a:extLst>
          </p:cNvPr>
          <p:cNvSpPr/>
          <p:nvPr/>
        </p:nvSpPr>
        <p:spPr>
          <a:xfrm>
            <a:off x="5267486" y="4500673"/>
            <a:ext cx="344700" cy="303492"/>
          </a:xfrm>
          <a:custGeom>
            <a:avLst/>
            <a:gdLst/>
            <a:ahLst/>
            <a:cxnLst/>
            <a:rect l="l" t="t" r="r" b="b"/>
            <a:pathLst>
              <a:path w="393064" h="346075">
                <a:moveTo>
                  <a:pt x="53026" y="276999"/>
                </a:moveTo>
                <a:lnTo>
                  <a:pt x="0" y="276999"/>
                </a:lnTo>
                <a:lnTo>
                  <a:pt x="18905" y="316881"/>
                </a:lnTo>
                <a:lnTo>
                  <a:pt x="53116" y="337360"/>
                </a:lnTo>
                <a:lnTo>
                  <a:pt x="98053" y="344906"/>
                </a:lnTo>
                <a:lnTo>
                  <a:pt x="149137" y="345983"/>
                </a:lnTo>
                <a:lnTo>
                  <a:pt x="246544" y="345983"/>
                </a:lnTo>
                <a:lnTo>
                  <a:pt x="286182" y="344949"/>
                </a:lnTo>
                <a:lnTo>
                  <a:pt x="325439" y="339258"/>
                </a:lnTo>
                <a:lnTo>
                  <a:pt x="359474" y="325031"/>
                </a:lnTo>
                <a:lnTo>
                  <a:pt x="379405" y="302877"/>
                </a:lnTo>
                <a:lnTo>
                  <a:pt x="121038" y="302877"/>
                </a:lnTo>
                <a:lnTo>
                  <a:pt x="95700" y="301412"/>
                </a:lnTo>
                <a:lnTo>
                  <a:pt x="76117" y="296814"/>
                </a:lnTo>
                <a:lnTo>
                  <a:pt x="61991" y="288778"/>
                </a:lnTo>
                <a:lnTo>
                  <a:pt x="53026" y="276999"/>
                </a:lnTo>
                <a:close/>
              </a:path>
              <a:path w="393064" h="346075">
                <a:moveTo>
                  <a:pt x="242222" y="0"/>
                </a:moveTo>
                <a:lnTo>
                  <a:pt x="161097" y="0"/>
                </a:lnTo>
                <a:lnTo>
                  <a:pt x="81066" y="5337"/>
                </a:lnTo>
                <a:lnTo>
                  <a:pt x="32565" y="20881"/>
                </a:lnTo>
                <a:lnTo>
                  <a:pt x="8596" y="45924"/>
                </a:lnTo>
                <a:lnTo>
                  <a:pt x="2161" y="79760"/>
                </a:lnTo>
                <a:lnTo>
                  <a:pt x="2161" y="114245"/>
                </a:lnTo>
                <a:lnTo>
                  <a:pt x="7558" y="152224"/>
                </a:lnTo>
                <a:lnTo>
                  <a:pt x="25018" y="177974"/>
                </a:lnTo>
                <a:lnTo>
                  <a:pt x="56446" y="192608"/>
                </a:lnTo>
                <a:lnTo>
                  <a:pt x="103747" y="197239"/>
                </a:lnTo>
                <a:lnTo>
                  <a:pt x="267006" y="197239"/>
                </a:lnTo>
                <a:lnTo>
                  <a:pt x="306769" y="200238"/>
                </a:lnTo>
                <a:lnTo>
                  <a:pt x="332010" y="209100"/>
                </a:lnTo>
                <a:lnTo>
                  <a:pt x="345283" y="223620"/>
                </a:lnTo>
                <a:lnTo>
                  <a:pt x="349139" y="243592"/>
                </a:lnTo>
                <a:lnTo>
                  <a:pt x="349139" y="253291"/>
                </a:lnTo>
                <a:lnTo>
                  <a:pt x="342344" y="281049"/>
                </a:lnTo>
                <a:lnTo>
                  <a:pt x="321473" y="295871"/>
                </a:lnTo>
                <a:lnTo>
                  <a:pt x="285796" y="301800"/>
                </a:lnTo>
                <a:lnTo>
                  <a:pt x="234585" y="302877"/>
                </a:lnTo>
                <a:lnTo>
                  <a:pt x="379405" y="302877"/>
                </a:lnTo>
                <a:lnTo>
                  <a:pt x="383445" y="298387"/>
                </a:lnTo>
                <a:lnTo>
                  <a:pt x="392512" y="255446"/>
                </a:lnTo>
                <a:lnTo>
                  <a:pt x="392512" y="246825"/>
                </a:lnTo>
                <a:lnTo>
                  <a:pt x="382796" y="196874"/>
                </a:lnTo>
                <a:lnTo>
                  <a:pt x="355425" y="168952"/>
                </a:lnTo>
                <a:lnTo>
                  <a:pt x="313059" y="156793"/>
                </a:lnTo>
                <a:lnTo>
                  <a:pt x="258360" y="154133"/>
                </a:lnTo>
                <a:lnTo>
                  <a:pt x="118877" y="154133"/>
                </a:lnTo>
                <a:lnTo>
                  <a:pt x="84015" y="151539"/>
                </a:lnTo>
                <a:lnTo>
                  <a:pt x="60987" y="143893"/>
                </a:lnTo>
                <a:lnTo>
                  <a:pt x="48280" y="131395"/>
                </a:lnTo>
                <a:lnTo>
                  <a:pt x="44380" y="114245"/>
                </a:lnTo>
                <a:lnTo>
                  <a:pt x="44380" y="86226"/>
                </a:lnTo>
                <a:lnTo>
                  <a:pt x="49773" y="64488"/>
                </a:lnTo>
                <a:lnTo>
                  <a:pt x="67309" y="51337"/>
                </a:lnTo>
                <a:lnTo>
                  <a:pt x="99030" y="44854"/>
                </a:lnTo>
                <a:lnTo>
                  <a:pt x="146975" y="43120"/>
                </a:lnTo>
                <a:lnTo>
                  <a:pt x="370510" y="43120"/>
                </a:lnTo>
                <a:lnTo>
                  <a:pt x="355263" y="22767"/>
                </a:lnTo>
                <a:lnTo>
                  <a:pt x="314075" y="6078"/>
                </a:lnTo>
                <a:lnTo>
                  <a:pt x="242222" y="0"/>
                </a:lnTo>
                <a:close/>
              </a:path>
              <a:path w="393064" h="346075">
                <a:moveTo>
                  <a:pt x="370510" y="43120"/>
                </a:moveTo>
                <a:lnTo>
                  <a:pt x="238907" y="43120"/>
                </a:lnTo>
                <a:lnTo>
                  <a:pt x="273888" y="43827"/>
                </a:lnTo>
                <a:lnTo>
                  <a:pt x="300670" y="47969"/>
                </a:lnTo>
                <a:lnTo>
                  <a:pt x="318724" y="58578"/>
                </a:lnTo>
                <a:lnTo>
                  <a:pt x="327525" y="78683"/>
                </a:lnTo>
                <a:lnTo>
                  <a:pt x="378390" y="78683"/>
                </a:lnTo>
                <a:lnTo>
                  <a:pt x="373973" y="47742"/>
                </a:lnTo>
                <a:lnTo>
                  <a:pt x="370510" y="43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13" name="object 24">
            <a:extLst>
              <a:ext uri="{FF2B5EF4-FFF2-40B4-BE49-F238E27FC236}">
                <a16:creationId xmlns:a16="http://schemas.microsoft.com/office/drawing/2014/main" id="{3DE7633E-AA86-47C7-80F2-19CA06B99368}"/>
              </a:ext>
            </a:extLst>
          </p:cNvPr>
          <p:cNvSpPr txBox="1"/>
          <p:nvPr/>
        </p:nvSpPr>
        <p:spPr>
          <a:xfrm>
            <a:off x="132105" y="5792432"/>
            <a:ext cx="10503673" cy="388421"/>
          </a:xfrm>
          <a:prstGeom prst="rect">
            <a:avLst/>
          </a:prstGeom>
        </p:spPr>
        <p:txBody>
          <a:bodyPr vert="horz" wrap="square" lIns="0" tIns="10396" rIns="0" bIns="0" rtlCol="0">
            <a:spAutoFit/>
          </a:bodyPr>
          <a:lstStyle/>
          <a:p>
            <a:pPr marL="11046" algn="ctr">
              <a:spcBef>
                <a:spcPts val="83"/>
              </a:spcBef>
            </a:pPr>
            <a:r>
              <a:rPr lang="fr-FR" sz="2456" b="1" spc="31" dirty="0">
                <a:solidFill>
                  <a:srgbClr val="03A7AE"/>
                </a:solidFill>
                <a:latin typeface="Open Sans"/>
                <a:cs typeface="Open Sans"/>
              </a:rPr>
              <a:t>ANMJPM + MGAS/ </a:t>
            </a:r>
            <a:r>
              <a:rPr sz="2456" b="1" spc="31" dirty="0">
                <a:solidFill>
                  <a:srgbClr val="03A7AE"/>
                </a:solidFill>
                <a:latin typeface="Open Sans"/>
                <a:cs typeface="Open Sans"/>
              </a:rPr>
              <a:t>MUTUELLE</a:t>
            </a:r>
            <a:r>
              <a:rPr sz="2456" b="1" spc="22" dirty="0">
                <a:solidFill>
                  <a:srgbClr val="03A7AE"/>
                </a:solidFill>
                <a:latin typeface="Open Sans"/>
                <a:cs typeface="Open Sans"/>
              </a:rPr>
              <a:t> </a:t>
            </a:r>
            <a:r>
              <a:rPr sz="2456" b="1" spc="26" dirty="0">
                <a:solidFill>
                  <a:srgbClr val="03A7AE"/>
                </a:solidFill>
                <a:latin typeface="Open Sans"/>
                <a:cs typeface="Open Sans"/>
              </a:rPr>
              <a:t>EUROPE</a:t>
            </a:r>
            <a:endParaRPr sz="2456" dirty="0">
              <a:latin typeface="Open Sans"/>
              <a:cs typeface="Open Sans"/>
            </a:endParaRPr>
          </a:p>
        </p:txBody>
      </p:sp>
      <p:sp>
        <p:nvSpPr>
          <p:cNvPr id="14" name="object 25">
            <a:extLst>
              <a:ext uri="{FF2B5EF4-FFF2-40B4-BE49-F238E27FC236}">
                <a16:creationId xmlns:a16="http://schemas.microsoft.com/office/drawing/2014/main" id="{30CF1211-9753-48DD-B228-3926E3268509}"/>
              </a:ext>
            </a:extLst>
          </p:cNvPr>
          <p:cNvSpPr txBox="1"/>
          <p:nvPr/>
        </p:nvSpPr>
        <p:spPr>
          <a:xfrm>
            <a:off x="87463" y="5737080"/>
            <a:ext cx="10503673" cy="887547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 algn="ctr">
              <a:spcBef>
                <a:spcPts val="88"/>
              </a:spcBef>
            </a:pPr>
            <a:endParaRPr lang="fr-FR" sz="2806" b="1" spc="-4" dirty="0">
              <a:solidFill>
                <a:srgbClr val="585756"/>
              </a:solidFill>
              <a:latin typeface="Open Sans"/>
              <a:cs typeface="Open Sans"/>
            </a:endParaRPr>
          </a:p>
          <a:p>
            <a:pPr marL="11046" algn="ctr">
              <a:spcBef>
                <a:spcPts val="88"/>
              </a:spcBef>
            </a:pPr>
            <a:r>
              <a:rPr lang="fr-FR" sz="2806" b="1" spc="-4" dirty="0">
                <a:solidFill>
                  <a:srgbClr val="585756"/>
                </a:solidFill>
                <a:latin typeface="Open Sans"/>
                <a:cs typeface="Open Sans"/>
              </a:rPr>
              <a:t>Bienvenue !</a:t>
            </a:r>
          </a:p>
        </p:txBody>
      </p:sp>
      <p:sp>
        <p:nvSpPr>
          <p:cNvPr id="15" name="object 3">
            <a:extLst>
              <a:ext uri="{FF2B5EF4-FFF2-40B4-BE49-F238E27FC236}">
                <a16:creationId xmlns:a16="http://schemas.microsoft.com/office/drawing/2014/main" id="{EA921E63-6682-4169-A7EA-9BCEABB1D73B}"/>
              </a:ext>
            </a:extLst>
          </p:cNvPr>
          <p:cNvSpPr/>
          <p:nvPr/>
        </p:nvSpPr>
        <p:spPr>
          <a:xfrm>
            <a:off x="8514" y="759998"/>
            <a:ext cx="10683299" cy="44751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579" dirty="0"/>
          </a:p>
        </p:txBody>
      </p:sp>
      <p:sp>
        <p:nvSpPr>
          <p:cNvPr id="16" name="object 2">
            <a:extLst>
              <a:ext uri="{FF2B5EF4-FFF2-40B4-BE49-F238E27FC236}">
                <a16:creationId xmlns:a16="http://schemas.microsoft.com/office/drawing/2014/main" id="{27563C61-D93D-42FA-A7FE-0BA0192B2792}"/>
              </a:ext>
            </a:extLst>
          </p:cNvPr>
          <p:cNvSpPr/>
          <p:nvPr/>
        </p:nvSpPr>
        <p:spPr>
          <a:xfrm>
            <a:off x="8514" y="-41888"/>
            <a:ext cx="10683299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000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772765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0B516BB-80AB-419E-876E-021A4D19EC60}"/>
              </a:ext>
            </a:extLst>
          </p:cNvPr>
          <p:cNvSpPr txBox="1"/>
          <p:nvPr/>
        </p:nvSpPr>
        <p:spPr>
          <a:xfrm>
            <a:off x="380449" y="896787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En préambule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CFA451-CE28-4932-9255-828BF0F55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D99E65D4-6BF4-49BF-8AC3-FE1B070850A3}"/>
              </a:ext>
            </a:extLst>
          </p:cNvPr>
          <p:cNvSpPr txBox="1"/>
          <p:nvPr/>
        </p:nvSpPr>
        <p:spPr>
          <a:xfrm>
            <a:off x="346515" y="2403620"/>
            <a:ext cx="999878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>
                <a:solidFill>
                  <a:srgbClr val="0070C0"/>
                </a:solidFill>
              </a:rPr>
              <a:t>Bienvenue à ce 1</a:t>
            </a:r>
            <a:r>
              <a:rPr lang="fr-FR" sz="2800" b="1" baseline="30000" dirty="0">
                <a:solidFill>
                  <a:srgbClr val="0070C0"/>
                </a:solidFill>
              </a:rPr>
              <a:t>er</a:t>
            </a:r>
            <a:r>
              <a:rPr lang="fr-FR" sz="2800" b="1" dirty="0">
                <a:solidFill>
                  <a:srgbClr val="0070C0"/>
                </a:solidFill>
              </a:rPr>
              <a:t> Webinaire</a:t>
            </a:r>
          </a:p>
          <a:p>
            <a:endParaRPr lang="fr-FR" sz="2800" dirty="0">
              <a:solidFill>
                <a:srgbClr val="0070C0"/>
              </a:solidFill>
            </a:endParaRPr>
          </a:p>
          <a:p>
            <a:r>
              <a:rPr lang="fr-FR" sz="2800" dirty="0">
                <a:solidFill>
                  <a:srgbClr val="0070C0"/>
                </a:solidFill>
              </a:rPr>
              <a:t>Nous espérons que cette formation conviendra à vos attentes.</a:t>
            </a:r>
          </a:p>
          <a:p>
            <a:endParaRPr lang="fr-FR" sz="2800" dirty="0">
              <a:solidFill>
                <a:srgbClr val="0070C0"/>
              </a:solidFill>
            </a:endParaRPr>
          </a:p>
          <a:p>
            <a:r>
              <a:rPr lang="fr-FR" sz="2800" dirty="0">
                <a:solidFill>
                  <a:srgbClr val="0070C0"/>
                </a:solidFill>
              </a:rPr>
              <a:t>Elle vous est offerte par l’ANMJPM et la MGAS/ Mutuelle Europe, grâce à l’intervention gracieuse des deux représentantes de l’Association nationale que je vous présenterai, et à l’organisation technique assurée par la Mutuelle MGAS/Mutuelle Europe.</a:t>
            </a:r>
          </a:p>
          <a:p>
            <a:r>
              <a:rPr lang="fr-FR" dirty="0"/>
              <a:t> </a:t>
            </a:r>
          </a:p>
        </p:txBody>
      </p:sp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D8E3422C-1BA2-4A04-B404-4CE4B9DCB440}"/>
              </a:ext>
            </a:extLst>
          </p:cNvPr>
          <p:cNvCxnSpPr/>
          <p:nvPr/>
        </p:nvCxnSpPr>
        <p:spPr>
          <a:xfrm flipV="1">
            <a:off x="1668427" y="6642796"/>
            <a:ext cx="7354956" cy="71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385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772765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0B516BB-80AB-419E-876E-021A4D19EC60}"/>
              </a:ext>
            </a:extLst>
          </p:cNvPr>
          <p:cNvSpPr txBox="1"/>
          <p:nvPr/>
        </p:nvSpPr>
        <p:spPr>
          <a:xfrm>
            <a:off x="380449" y="896787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En préambule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CFA451-CE28-4932-9255-828BF0F55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7" name="Subtitle 33">
            <a:extLst>
              <a:ext uri="{FF2B5EF4-FFF2-40B4-BE49-F238E27FC236}">
                <a16:creationId xmlns:a16="http://schemas.microsoft.com/office/drawing/2014/main" id="{C6BA3B03-26AD-4A98-9824-C1E927F53283}"/>
              </a:ext>
            </a:extLst>
          </p:cNvPr>
          <p:cNvSpPr txBox="1">
            <a:spLocks/>
          </p:cNvSpPr>
          <p:nvPr/>
        </p:nvSpPr>
        <p:spPr>
          <a:xfrm>
            <a:off x="1088112" y="1763222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Les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Intervenantes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,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en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partenariat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avec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l’ANMJPM</a:t>
            </a:r>
            <a:endParaRPr lang="en-US" sz="2456" b="1" dirty="0"/>
          </a:p>
        </p:txBody>
      </p:sp>
      <p:sp>
        <p:nvSpPr>
          <p:cNvPr id="9" name="Flèche : droite à entaille 8">
            <a:extLst>
              <a:ext uri="{FF2B5EF4-FFF2-40B4-BE49-F238E27FC236}">
                <a16:creationId xmlns:a16="http://schemas.microsoft.com/office/drawing/2014/main" id="{1949C399-9A1E-42F3-B79A-C3147BBD7598}"/>
              </a:ext>
            </a:extLst>
          </p:cNvPr>
          <p:cNvSpPr/>
          <p:nvPr/>
        </p:nvSpPr>
        <p:spPr>
          <a:xfrm>
            <a:off x="483560" y="1806223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99E65D4-6BF4-49BF-8AC3-FE1B070850A3}"/>
              </a:ext>
            </a:extLst>
          </p:cNvPr>
          <p:cNvSpPr txBox="1"/>
          <p:nvPr/>
        </p:nvSpPr>
        <p:spPr>
          <a:xfrm>
            <a:off x="202743" y="2414236"/>
            <a:ext cx="999878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				Intervention de Mme Dominique CAILHOL </a:t>
            </a:r>
          </a:p>
          <a:p>
            <a:r>
              <a:rPr lang="fr-FR" b="1" dirty="0"/>
              <a:t>L’environnement administratif et financier pour exercer la profession de MJPM, et plus particulièrement de préposé d’établissement public de santé, sociaux et médicaux sociaux </a:t>
            </a:r>
            <a:endParaRPr lang="fr-FR" dirty="0"/>
          </a:p>
          <a:p>
            <a:endParaRPr lang="fr-FR" i="1" dirty="0"/>
          </a:p>
          <a:p>
            <a:r>
              <a:rPr lang="fr-FR" i="1" u="sng" dirty="0"/>
              <a:t>Attachée d’Administration Hospitalière</a:t>
            </a:r>
            <a:r>
              <a:rPr lang="fr-FR" i="1" dirty="0"/>
              <a:t> (catégorie A de la Fonction Publique Hospitalière</a:t>
            </a:r>
            <a:r>
              <a:rPr lang="fr-FR" i="1" u="sng" dirty="0"/>
              <a:t>) à la retraite</a:t>
            </a:r>
            <a:r>
              <a:rPr lang="fr-FR" i="1" dirty="0"/>
              <a:t>, formatrice. </a:t>
            </a:r>
            <a:r>
              <a:rPr lang="fr-FR" i="1" u="sng" dirty="0"/>
              <a:t>Vice-Présidente</a:t>
            </a:r>
            <a:r>
              <a:rPr lang="fr-FR" i="1" dirty="0"/>
              <a:t> de L’Association Nationale des Mandataires Judiciaires à la Protection des Majeurs (ANMJPM).</a:t>
            </a:r>
          </a:p>
          <a:p>
            <a:endParaRPr lang="fr-FR" i="1" dirty="0"/>
          </a:p>
          <a:p>
            <a:pPr algn="ctr"/>
            <a:r>
              <a:rPr lang="fr-FR" sz="2800" dirty="0">
                <a:solidFill>
                  <a:srgbClr val="0070C0"/>
                </a:solidFill>
              </a:rPr>
              <a:t>Intervention de Mme Marie-Hélène BIELLE</a:t>
            </a:r>
          </a:p>
          <a:p>
            <a:r>
              <a:rPr lang="fr-FR" b="1" dirty="0"/>
              <a:t>La fiche métier et la mise en œuvre des procédures afin que les préposés soient inscrits dans un réel statut de MJPM </a:t>
            </a:r>
            <a:r>
              <a:rPr lang="fr-FR" dirty="0"/>
              <a:t>(Catégorie B et A de la FPH – cf. fichiers des corps et grade EHESP)  </a:t>
            </a:r>
          </a:p>
          <a:p>
            <a:endParaRPr lang="fr-FR" i="1" dirty="0"/>
          </a:p>
          <a:p>
            <a:r>
              <a:rPr lang="fr-FR" i="1" u="sng" dirty="0"/>
              <a:t>Attachée d’Administration Hospitalière </a:t>
            </a:r>
            <a:r>
              <a:rPr lang="fr-FR" i="1" dirty="0"/>
              <a:t>(catégorie A de la Fonction Publique Hospitalière), formatrice, maître de stage pour divers centres de formation CNC – Nantes, Bordeaux, Basse-Normandie. </a:t>
            </a:r>
            <a:r>
              <a:rPr lang="fr-FR" i="1" u="sng" dirty="0"/>
              <a:t>Déléguée régionale </a:t>
            </a:r>
            <a:r>
              <a:rPr lang="fr-FR" i="1" dirty="0"/>
              <a:t>ANMJPM Nouvelle Aquitaine.</a:t>
            </a:r>
            <a:endParaRPr lang="fr-FR" dirty="0"/>
          </a:p>
          <a:p>
            <a:r>
              <a:rPr lang="fr-FR" dirty="0"/>
              <a:t> </a:t>
            </a:r>
          </a:p>
        </p:txBody>
      </p:sp>
      <p:cxnSp>
        <p:nvCxnSpPr>
          <p:cNvPr id="3" name="Connecteur droit 2">
            <a:extLst>
              <a:ext uri="{FF2B5EF4-FFF2-40B4-BE49-F238E27FC236}">
                <a16:creationId xmlns:a16="http://schemas.microsoft.com/office/drawing/2014/main" id="{D8E3422C-1BA2-4A04-B404-4CE4B9DCB440}"/>
              </a:ext>
            </a:extLst>
          </p:cNvPr>
          <p:cNvCxnSpPr/>
          <p:nvPr/>
        </p:nvCxnSpPr>
        <p:spPr>
          <a:xfrm flipV="1">
            <a:off x="1773141" y="4532243"/>
            <a:ext cx="7354956" cy="715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5687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772765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0B516BB-80AB-419E-876E-021A4D19EC60}"/>
              </a:ext>
            </a:extLst>
          </p:cNvPr>
          <p:cNvSpPr txBox="1"/>
          <p:nvPr/>
        </p:nvSpPr>
        <p:spPr>
          <a:xfrm>
            <a:off x="380449" y="896787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En préambule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CFA451-CE28-4932-9255-828BF0F55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7" name="Subtitle 33">
            <a:extLst>
              <a:ext uri="{FF2B5EF4-FFF2-40B4-BE49-F238E27FC236}">
                <a16:creationId xmlns:a16="http://schemas.microsoft.com/office/drawing/2014/main" id="{C6BA3B03-26AD-4A98-9824-C1E927F53283}"/>
              </a:ext>
            </a:extLst>
          </p:cNvPr>
          <p:cNvSpPr txBox="1">
            <a:spLocks/>
          </p:cNvSpPr>
          <p:nvPr/>
        </p:nvSpPr>
        <p:spPr>
          <a:xfrm>
            <a:off x="1088112" y="1763222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Les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personnes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présentes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à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cette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session de formation</a:t>
            </a:r>
            <a:endParaRPr lang="en-US" sz="2456" b="1" dirty="0"/>
          </a:p>
        </p:txBody>
      </p:sp>
      <p:sp>
        <p:nvSpPr>
          <p:cNvPr id="9" name="Flèche : droite à entaille 8">
            <a:extLst>
              <a:ext uri="{FF2B5EF4-FFF2-40B4-BE49-F238E27FC236}">
                <a16:creationId xmlns:a16="http://schemas.microsoft.com/office/drawing/2014/main" id="{1949C399-9A1E-42F3-B79A-C3147BBD7598}"/>
              </a:ext>
            </a:extLst>
          </p:cNvPr>
          <p:cNvSpPr/>
          <p:nvPr/>
        </p:nvSpPr>
        <p:spPr>
          <a:xfrm>
            <a:off x="483560" y="1806223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99E65D4-6BF4-49BF-8AC3-FE1B070850A3}"/>
              </a:ext>
            </a:extLst>
          </p:cNvPr>
          <p:cNvSpPr txBox="1"/>
          <p:nvPr/>
        </p:nvSpPr>
        <p:spPr>
          <a:xfrm>
            <a:off x="233518" y="2283553"/>
            <a:ext cx="10224773" cy="2663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MGAS / Mutuelle Europe</a:t>
            </a:r>
          </a:p>
          <a:p>
            <a:r>
              <a:rPr lang="fr-FR" sz="2400" dirty="0">
                <a:solidFill>
                  <a:srgbClr val="0070C0"/>
                </a:solidFill>
              </a:rPr>
              <a:t>M. AZOULAY, Directeur général</a:t>
            </a:r>
          </a:p>
          <a:p>
            <a:r>
              <a:rPr lang="fr-FR" sz="2000" dirty="0">
                <a:solidFill>
                  <a:srgbClr val="0070C0"/>
                </a:solidFill>
              </a:rPr>
              <a:t>M. BELHOMME, Directeur général adjoint et Responsable qualité</a:t>
            </a:r>
          </a:p>
          <a:p>
            <a:r>
              <a:rPr lang="fr-FR" sz="2000" dirty="0">
                <a:solidFill>
                  <a:srgbClr val="0070C0"/>
                </a:solidFill>
              </a:rPr>
              <a:t>Mme GAUCHER, Directrice du développement</a:t>
            </a:r>
          </a:p>
          <a:p>
            <a:r>
              <a:rPr lang="fr-FR" sz="2000" dirty="0">
                <a:solidFill>
                  <a:srgbClr val="0070C0"/>
                </a:solidFill>
              </a:rPr>
              <a:t>Mmes MALBRANQUE et CHABAUD et M. HERON, Chargés de développement pour les MJPM </a:t>
            </a:r>
          </a:p>
          <a:p>
            <a:r>
              <a:rPr lang="fr-FR" sz="2000" dirty="0">
                <a:solidFill>
                  <a:srgbClr val="0070C0"/>
                </a:solidFill>
              </a:rPr>
              <a:t>Mmes et Mrs les Chargés de développement MGAS, en cours de formation secteur MJPM</a:t>
            </a:r>
          </a:p>
          <a:p>
            <a:endParaRPr lang="fr-FR" sz="1754" dirty="0">
              <a:solidFill>
                <a:srgbClr val="0070C0"/>
              </a:solidFill>
            </a:endParaRPr>
          </a:p>
          <a:p>
            <a:endParaRPr lang="fr-FR" sz="1754" dirty="0">
              <a:solidFill>
                <a:srgbClr val="0070C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FEB9EEB-66A8-4401-9C5C-F2675E27D031}"/>
              </a:ext>
            </a:extLst>
          </p:cNvPr>
          <p:cNvSpPr txBox="1"/>
          <p:nvPr/>
        </p:nvSpPr>
        <p:spPr>
          <a:xfrm>
            <a:off x="5672697" y="4442236"/>
            <a:ext cx="4203074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TUTELLE AU QUOTIDIEN</a:t>
            </a:r>
          </a:p>
          <a:p>
            <a:r>
              <a:rPr lang="fr-FR" dirty="0">
                <a:solidFill>
                  <a:srgbClr val="0070C0"/>
                </a:solidFill>
              </a:rPr>
              <a:t>Mme MORGE, Chargée de communication </a:t>
            </a:r>
          </a:p>
          <a:p>
            <a:r>
              <a:rPr lang="fr-FR" dirty="0">
                <a:solidFill>
                  <a:srgbClr val="0070C0"/>
                </a:solidFill>
              </a:rPr>
              <a:t>et développement</a:t>
            </a:r>
          </a:p>
          <a:p>
            <a:r>
              <a:rPr lang="fr-FR" dirty="0">
                <a:solidFill>
                  <a:srgbClr val="0070C0"/>
                </a:solidFill>
              </a:rPr>
              <a:t>MJPM</a:t>
            </a:r>
            <a:endParaRPr lang="fr-FR" sz="2800" dirty="0">
              <a:solidFill>
                <a:srgbClr val="0070C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8E6804EF-E9E7-4DA5-9E4A-3FB0CF5D1F22}"/>
              </a:ext>
            </a:extLst>
          </p:cNvPr>
          <p:cNvSpPr txBox="1"/>
          <p:nvPr/>
        </p:nvSpPr>
        <p:spPr>
          <a:xfrm>
            <a:off x="233518" y="4599244"/>
            <a:ext cx="31920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114 MJPM préposés</a:t>
            </a:r>
          </a:p>
          <a:p>
            <a:r>
              <a:rPr lang="fr-FR" sz="2800" dirty="0">
                <a:solidFill>
                  <a:srgbClr val="0070C0"/>
                </a:solidFill>
              </a:rPr>
              <a:t>Inscrits au webinaire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B7A6429-B3FE-41DC-8610-FD205D477359}"/>
              </a:ext>
            </a:extLst>
          </p:cNvPr>
          <p:cNvSpPr txBox="1"/>
          <p:nvPr/>
        </p:nvSpPr>
        <p:spPr>
          <a:xfrm>
            <a:off x="317479" y="5925648"/>
            <a:ext cx="10136429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Mme Fabienne DUTOIT </a:t>
            </a:r>
            <a:r>
              <a:rPr lang="fr-FR" dirty="0">
                <a:solidFill>
                  <a:srgbClr val="0070C0"/>
                </a:solidFill>
              </a:rPr>
              <a:t>MJPM, CH de Wasquehal – Présidente de la COMAJEPH des Hauts-de-</a:t>
            </a:r>
          </a:p>
          <a:p>
            <a:r>
              <a:rPr lang="fr-FR" dirty="0">
                <a:solidFill>
                  <a:srgbClr val="0070C0"/>
                </a:solidFill>
              </a:rPr>
              <a:t>France</a:t>
            </a:r>
            <a:endParaRPr lang="fr-FR" sz="2800" dirty="0">
              <a:solidFill>
                <a:srgbClr val="0070C0"/>
              </a:solidFill>
            </a:endParaRPr>
          </a:p>
          <a:p>
            <a:r>
              <a:rPr lang="fr-FR" sz="2800" dirty="0">
                <a:solidFill>
                  <a:srgbClr val="0070C0"/>
                </a:solidFill>
              </a:rPr>
              <a:t>M. Yannick CAPRON </a:t>
            </a:r>
            <a:r>
              <a:rPr lang="fr-FR" dirty="0">
                <a:solidFill>
                  <a:srgbClr val="0070C0"/>
                </a:solidFill>
              </a:rPr>
              <a:t>MJPM, notamment - </a:t>
            </a:r>
            <a:r>
              <a:rPr lang="fr-FR">
                <a:solidFill>
                  <a:srgbClr val="0070C0"/>
                </a:solidFill>
              </a:rPr>
              <a:t>EPSM Armentières, </a:t>
            </a:r>
            <a:r>
              <a:rPr lang="fr-FR" dirty="0">
                <a:solidFill>
                  <a:srgbClr val="0070C0"/>
                </a:solidFill>
              </a:rPr>
              <a:t>membre de la COMAJEPH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784751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772765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0B516BB-80AB-419E-876E-021A4D19EC60}"/>
              </a:ext>
            </a:extLst>
          </p:cNvPr>
          <p:cNvSpPr txBox="1"/>
          <p:nvPr/>
        </p:nvSpPr>
        <p:spPr>
          <a:xfrm>
            <a:off x="380449" y="896787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Les besoins d’assurances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CFA451-CE28-4932-9255-828BF0F55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7" name="Subtitle 33">
            <a:extLst>
              <a:ext uri="{FF2B5EF4-FFF2-40B4-BE49-F238E27FC236}">
                <a16:creationId xmlns:a16="http://schemas.microsoft.com/office/drawing/2014/main" id="{C6BA3B03-26AD-4A98-9824-C1E927F53283}"/>
              </a:ext>
            </a:extLst>
          </p:cNvPr>
          <p:cNvSpPr txBox="1">
            <a:spLocks/>
          </p:cNvSpPr>
          <p:nvPr/>
        </p:nvSpPr>
        <p:spPr>
          <a:xfrm>
            <a:off x="1088112" y="1763222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Les assurances OBLIGATOIRES pour les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Majeurs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protégés </a:t>
            </a:r>
            <a:r>
              <a:rPr lang="en-US" sz="921" b="1" dirty="0"/>
              <a:t> </a:t>
            </a:r>
            <a:endParaRPr lang="en-US" sz="2456" b="1" dirty="0"/>
          </a:p>
        </p:txBody>
      </p:sp>
      <p:sp>
        <p:nvSpPr>
          <p:cNvPr id="9" name="Flèche : droite à entaille 8">
            <a:extLst>
              <a:ext uri="{FF2B5EF4-FFF2-40B4-BE49-F238E27FC236}">
                <a16:creationId xmlns:a16="http://schemas.microsoft.com/office/drawing/2014/main" id="{1949C399-9A1E-42F3-B79A-C3147BBD7598}"/>
              </a:ext>
            </a:extLst>
          </p:cNvPr>
          <p:cNvSpPr/>
          <p:nvPr/>
        </p:nvSpPr>
        <p:spPr>
          <a:xfrm>
            <a:off x="483560" y="1806223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99E65D4-6BF4-49BF-8AC3-FE1B070850A3}"/>
              </a:ext>
            </a:extLst>
          </p:cNvPr>
          <p:cNvSpPr txBox="1"/>
          <p:nvPr/>
        </p:nvSpPr>
        <p:spPr>
          <a:xfrm>
            <a:off x="483560" y="2407844"/>
            <a:ext cx="9564758" cy="3745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Une Responsabilité civile « Vie privée »</a:t>
            </a:r>
          </a:p>
          <a:p>
            <a:r>
              <a:rPr lang="fr-FR" sz="1600" dirty="0">
                <a:solidFill>
                  <a:srgbClr val="0070C0"/>
                </a:solidFill>
              </a:rPr>
              <a:t>Garantir le Majeur, ses enfants, ses animaux, contre les conséquences pécuniaires en cas de dommage causé à autrui</a:t>
            </a:r>
          </a:p>
          <a:p>
            <a:endParaRPr lang="fr-FR" sz="1600" dirty="0">
              <a:solidFill>
                <a:srgbClr val="0070C0"/>
              </a:solidFill>
            </a:endParaRPr>
          </a:p>
          <a:p>
            <a:r>
              <a:rPr lang="fr-FR" sz="2806" dirty="0">
                <a:solidFill>
                  <a:srgbClr val="0070C0"/>
                </a:solidFill>
              </a:rPr>
              <a:t>Une Multirisques habitation</a:t>
            </a:r>
          </a:p>
          <a:p>
            <a:r>
              <a:rPr lang="fr-FR" sz="1754" dirty="0">
                <a:solidFill>
                  <a:srgbClr val="0070C0"/>
                </a:solidFill>
              </a:rPr>
              <a:t>Obligatoire pour le Majeur locataire ou pour la RC du co-propriétaire d’immeuble. En principe RC et protection juridique incluses</a:t>
            </a:r>
          </a:p>
          <a:p>
            <a:endParaRPr lang="fr-FR" sz="1754" dirty="0">
              <a:solidFill>
                <a:srgbClr val="0070C0"/>
              </a:solidFill>
            </a:endParaRPr>
          </a:p>
          <a:p>
            <a:r>
              <a:rPr lang="fr-FR" sz="2806" dirty="0">
                <a:solidFill>
                  <a:srgbClr val="0070C0"/>
                </a:solidFill>
              </a:rPr>
              <a:t>Une Assurance auto – motos – scooters …</a:t>
            </a:r>
          </a:p>
          <a:p>
            <a:r>
              <a:rPr lang="fr-FR" sz="1754" dirty="0">
                <a:solidFill>
                  <a:srgbClr val="0070C0"/>
                </a:solidFill>
              </a:rPr>
              <a:t>Pensez aussi aux véhicules sans permis, fauteuils roulants électriques, …</a:t>
            </a:r>
          </a:p>
          <a:p>
            <a:endParaRPr lang="fr-FR" sz="1754" dirty="0">
              <a:solidFill>
                <a:srgbClr val="0070C0"/>
              </a:solidFill>
            </a:endParaRPr>
          </a:p>
          <a:p>
            <a:endParaRPr lang="fr-FR" sz="1754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8615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772765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0B516BB-80AB-419E-876E-021A4D19EC60}"/>
              </a:ext>
            </a:extLst>
          </p:cNvPr>
          <p:cNvSpPr txBox="1"/>
          <p:nvPr/>
        </p:nvSpPr>
        <p:spPr>
          <a:xfrm>
            <a:off x="380449" y="896787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Les besoins d’assurances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6CFA451-CE28-4932-9255-828BF0F55D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7" name="Subtitle 33">
            <a:extLst>
              <a:ext uri="{FF2B5EF4-FFF2-40B4-BE49-F238E27FC236}">
                <a16:creationId xmlns:a16="http://schemas.microsoft.com/office/drawing/2014/main" id="{C6BA3B03-26AD-4A98-9824-C1E927F53283}"/>
              </a:ext>
            </a:extLst>
          </p:cNvPr>
          <p:cNvSpPr txBox="1">
            <a:spLocks/>
          </p:cNvSpPr>
          <p:nvPr/>
        </p:nvSpPr>
        <p:spPr>
          <a:xfrm>
            <a:off x="1088112" y="1763222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Les assurances OBLIGATOIRES pour les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Familles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</a:t>
            </a:r>
            <a:r>
              <a:rPr lang="en-US" sz="921" b="1" dirty="0"/>
              <a:t> </a:t>
            </a:r>
            <a:endParaRPr lang="en-US" sz="2456" b="1" dirty="0"/>
          </a:p>
        </p:txBody>
      </p:sp>
      <p:sp>
        <p:nvSpPr>
          <p:cNvPr id="9" name="Flèche : droite à entaille 8">
            <a:extLst>
              <a:ext uri="{FF2B5EF4-FFF2-40B4-BE49-F238E27FC236}">
                <a16:creationId xmlns:a16="http://schemas.microsoft.com/office/drawing/2014/main" id="{1949C399-9A1E-42F3-B79A-C3147BBD7598}"/>
              </a:ext>
            </a:extLst>
          </p:cNvPr>
          <p:cNvSpPr/>
          <p:nvPr/>
        </p:nvSpPr>
        <p:spPr>
          <a:xfrm>
            <a:off x="483560" y="1806223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D99E65D4-6BF4-49BF-8AC3-FE1B070850A3}"/>
              </a:ext>
            </a:extLst>
          </p:cNvPr>
          <p:cNvSpPr txBox="1"/>
          <p:nvPr/>
        </p:nvSpPr>
        <p:spPr>
          <a:xfrm>
            <a:off x="380449" y="2327168"/>
            <a:ext cx="10194246" cy="103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Une Responsabilité civile </a:t>
            </a:r>
          </a:p>
          <a:p>
            <a:r>
              <a:rPr lang="fr-FR" sz="1600" dirty="0">
                <a:solidFill>
                  <a:srgbClr val="0070C0"/>
                </a:solidFill>
              </a:rPr>
              <a:t>En cas de </a:t>
            </a:r>
            <a:r>
              <a:rPr lang="fr-FR" sz="1600" dirty="0" err="1">
                <a:solidFill>
                  <a:srgbClr val="0070C0"/>
                </a:solidFill>
              </a:rPr>
              <a:t>co</a:t>
            </a:r>
            <a:r>
              <a:rPr lang="fr-FR" sz="1600" dirty="0">
                <a:solidFill>
                  <a:srgbClr val="0070C0"/>
                </a:solidFill>
              </a:rPr>
              <a:t>-mesure</a:t>
            </a:r>
          </a:p>
          <a:p>
            <a:endParaRPr lang="fr-FR" sz="1754" dirty="0">
              <a:solidFill>
                <a:srgbClr val="0070C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8F67CF8-0964-449A-AF17-83363255C5D9}"/>
              </a:ext>
            </a:extLst>
          </p:cNvPr>
          <p:cNvSpPr/>
          <p:nvPr/>
        </p:nvSpPr>
        <p:spPr>
          <a:xfrm>
            <a:off x="380449" y="4863920"/>
            <a:ext cx="89995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dirty="0">
                <a:solidFill>
                  <a:srgbClr val="0070C0"/>
                </a:solidFill>
              </a:rPr>
              <a:t>Bien qu'elle soit facultative pour un tuteur ou un curateur familial, le fait de gérer les intérêts d'autrui, engage leur responsabilité (par exemple, en cas d'erreur non-volontaire de gestion). Pour cette raison, un contrat d'assurance responsabilité civile lié à leur mission est recommandé (les professionnels ont l'obligation d'en souscrire un).</a:t>
            </a:r>
          </a:p>
        </p:txBody>
      </p:sp>
      <p:sp>
        <p:nvSpPr>
          <p:cNvPr id="10" name="Subtitle 33">
            <a:extLst>
              <a:ext uri="{FF2B5EF4-FFF2-40B4-BE49-F238E27FC236}">
                <a16:creationId xmlns:a16="http://schemas.microsoft.com/office/drawing/2014/main" id="{AB89D459-01E0-4EAD-93DE-401821AC42FD}"/>
              </a:ext>
            </a:extLst>
          </p:cNvPr>
          <p:cNvSpPr txBox="1">
            <a:spLocks/>
          </p:cNvSpPr>
          <p:nvPr/>
        </p:nvSpPr>
        <p:spPr>
          <a:xfrm>
            <a:off x="1038448" y="3698299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Les assurances FACULTATIVES  pour les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Familles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</a:t>
            </a:r>
            <a:r>
              <a:rPr lang="en-US" sz="921" b="1" dirty="0"/>
              <a:t> </a:t>
            </a:r>
            <a:endParaRPr lang="en-US" sz="2456" b="1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1A43D51-2CD0-40E2-9206-C9000528F7AC}"/>
              </a:ext>
            </a:extLst>
          </p:cNvPr>
          <p:cNvSpPr txBox="1"/>
          <p:nvPr/>
        </p:nvSpPr>
        <p:spPr>
          <a:xfrm>
            <a:off x="380449" y="4074197"/>
            <a:ext cx="10194246" cy="7931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0070C0"/>
                </a:solidFill>
              </a:rPr>
              <a:t>Une Responsabilité civile</a:t>
            </a:r>
          </a:p>
          <a:p>
            <a:endParaRPr lang="fr-FR" sz="1754" dirty="0">
              <a:solidFill>
                <a:srgbClr val="0070C0"/>
              </a:solidFill>
            </a:endParaRPr>
          </a:p>
        </p:txBody>
      </p:sp>
      <p:sp>
        <p:nvSpPr>
          <p:cNvPr id="12" name="Flèche : droite à entaille 11">
            <a:extLst>
              <a:ext uri="{FF2B5EF4-FFF2-40B4-BE49-F238E27FC236}">
                <a16:creationId xmlns:a16="http://schemas.microsoft.com/office/drawing/2014/main" id="{FF897897-2EEC-4E8B-8405-FCA2881BC427}"/>
              </a:ext>
            </a:extLst>
          </p:cNvPr>
          <p:cNvSpPr/>
          <p:nvPr/>
        </p:nvSpPr>
        <p:spPr>
          <a:xfrm>
            <a:off x="443486" y="3711519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</p:spTree>
    <p:extLst>
      <p:ext uri="{BB962C8B-B14F-4D97-AF65-F5344CB8AC3E}">
        <p14:creationId xmlns:p14="http://schemas.microsoft.com/office/powerpoint/2010/main" val="3755860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772765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00B516BB-80AB-419E-876E-021A4D19EC60}"/>
              </a:ext>
            </a:extLst>
          </p:cNvPr>
          <p:cNvSpPr txBox="1"/>
          <p:nvPr/>
        </p:nvSpPr>
        <p:spPr>
          <a:xfrm>
            <a:off x="380449" y="896787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Les besoins d’assurances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sp>
        <p:nvSpPr>
          <p:cNvPr id="7" name="Subtitle 33">
            <a:extLst>
              <a:ext uri="{FF2B5EF4-FFF2-40B4-BE49-F238E27FC236}">
                <a16:creationId xmlns:a16="http://schemas.microsoft.com/office/drawing/2014/main" id="{C6BA3B03-26AD-4A98-9824-C1E927F53283}"/>
              </a:ext>
            </a:extLst>
          </p:cNvPr>
          <p:cNvSpPr txBox="1">
            <a:spLocks/>
          </p:cNvSpPr>
          <p:nvPr/>
        </p:nvSpPr>
        <p:spPr>
          <a:xfrm>
            <a:off x="1276462" y="1900903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Les assurances OBLIGATOIRES pour les MJPM</a:t>
            </a:r>
            <a:endParaRPr lang="en-US" sz="2456" b="1" dirty="0"/>
          </a:p>
        </p:txBody>
      </p:sp>
      <p:sp>
        <p:nvSpPr>
          <p:cNvPr id="9" name="Flèche : droite à entaille 8">
            <a:extLst>
              <a:ext uri="{FF2B5EF4-FFF2-40B4-BE49-F238E27FC236}">
                <a16:creationId xmlns:a16="http://schemas.microsoft.com/office/drawing/2014/main" id="{1949C399-9A1E-42F3-B79A-C3147BBD7598}"/>
              </a:ext>
            </a:extLst>
          </p:cNvPr>
          <p:cNvSpPr/>
          <p:nvPr/>
        </p:nvSpPr>
        <p:spPr>
          <a:xfrm>
            <a:off x="505079" y="1942595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B1C63A3-7DCE-48B5-9285-AFBAC069B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14" name="object 25">
            <a:extLst>
              <a:ext uri="{FF2B5EF4-FFF2-40B4-BE49-F238E27FC236}">
                <a16:creationId xmlns:a16="http://schemas.microsoft.com/office/drawing/2014/main" id="{84544DB3-77E9-4566-9B1D-2AA92400F5E0}"/>
              </a:ext>
            </a:extLst>
          </p:cNvPr>
          <p:cNvSpPr txBox="1"/>
          <p:nvPr/>
        </p:nvSpPr>
        <p:spPr>
          <a:xfrm>
            <a:off x="505079" y="6012790"/>
            <a:ext cx="9734022" cy="121148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2105" b="1" spc="-4" dirty="0">
                <a:solidFill>
                  <a:srgbClr val="585756"/>
                </a:solidFill>
                <a:latin typeface="Open Sans"/>
                <a:cs typeface="Open Sans"/>
              </a:rPr>
              <a:t>           Nota : </a:t>
            </a:r>
            <a:r>
              <a:rPr lang="fr-FR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  <a:cs typeface="Open Sans"/>
              </a:rPr>
              <a:t>Pour les  Préposés d’établissements  EPS et ESMS</a:t>
            </a:r>
          </a:p>
          <a:p>
            <a:pPr marL="11046">
              <a:spcBef>
                <a:spcPts val="88"/>
              </a:spcBef>
            </a:pPr>
            <a:r>
              <a:rPr lang="fr-FR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  <a:cs typeface="Open Sans"/>
              </a:rPr>
              <a:t>           Conseil : </a:t>
            </a:r>
            <a:r>
              <a:rPr lang="fr-FR" sz="2806" dirty="0">
                <a:solidFill>
                  <a:srgbClr val="0070C0"/>
                </a:solidFill>
              </a:rPr>
              <a:t>Une</a:t>
            </a:r>
            <a:r>
              <a:rPr lang="fr-FR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  <a:cs typeface="Open Sans"/>
              </a:rPr>
              <a:t> </a:t>
            </a:r>
            <a:r>
              <a:rPr lang="fr-FR" sz="2806" dirty="0">
                <a:solidFill>
                  <a:srgbClr val="0070C0"/>
                </a:solidFill>
              </a:rPr>
              <a:t>assurance RC personnelle couvrant les actions récursoires et/ou une défense par un avocat indépendant</a:t>
            </a:r>
            <a:r>
              <a:rPr lang="fr-FR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  <a:cs typeface="Open Sans"/>
              </a:rPr>
              <a:t>.</a:t>
            </a:r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BF7F61DC-B364-483E-B581-CF62EAA39D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7338" y="2411276"/>
            <a:ext cx="6702617" cy="3579807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15DE199C-92A4-4571-981D-1584FD087365}"/>
              </a:ext>
            </a:extLst>
          </p:cNvPr>
          <p:cNvSpPr txBox="1"/>
          <p:nvPr/>
        </p:nvSpPr>
        <p:spPr>
          <a:xfrm rot="16200000">
            <a:off x="7196395" y="4163890"/>
            <a:ext cx="260244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/>
              <a:t>Source CREAI Centre février 2019</a:t>
            </a:r>
          </a:p>
        </p:txBody>
      </p:sp>
    </p:spTree>
    <p:extLst>
      <p:ext uri="{BB962C8B-B14F-4D97-AF65-F5344CB8AC3E}">
        <p14:creationId xmlns:p14="http://schemas.microsoft.com/office/powerpoint/2010/main" val="4116338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0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B1C63A3-7DCE-48B5-9285-AFBAC069B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D316DBA-F31B-4CDA-B335-C92D9B37F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938" y="1690437"/>
            <a:ext cx="7750410" cy="5441548"/>
          </a:xfrm>
          <a:prstGeom prst="rect">
            <a:avLst/>
          </a:prstGeom>
        </p:spPr>
      </p:pic>
      <p:sp>
        <p:nvSpPr>
          <p:cNvPr id="12" name="object 3">
            <a:extLst>
              <a:ext uri="{FF2B5EF4-FFF2-40B4-BE49-F238E27FC236}">
                <a16:creationId xmlns:a16="http://schemas.microsoft.com/office/drawing/2014/main" id="{1C618912-59A2-4964-82A9-51B0FAA3FCBC}"/>
              </a:ext>
            </a:extLst>
          </p:cNvPr>
          <p:cNvSpPr txBox="1"/>
          <p:nvPr/>
        </p:nvSpPr>
        <p:spPr>
          <a:xfrm>
            <a:off x="537765" y="144084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La mutuelle complémentaire - facultative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sp>
        <p:nvSpPr>
          <p:cNvPr id="6" name="Flèche : droite à entaille 5">
            <a:extLst>
              <a:ext uri="{FF2B5EF4-FFF2-40B4-BE49-F238E27FC236}">
                <a16:creationId xmlns:a16="http://schemas.microsoft.com/office/drawing/2014/main" id="{9B4EF19C-184E-4FE3-9AA2-E4498D805010}"/>
              </a:ext>
            </a:extLst>
          </p:cNvPr>
          <p:cNvSpPr/>
          <p:nvPr/>
        </p:nvSpPr>
        <p:spPr>
          <a:xfrm>
            <a:off x="757938" y="1000403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sp>
        <p:nvSpPr>
          <p:cNvPr id="7" name="Subtitle 33">
            <a:extLst>
              <a:ext uri="{FF2B5EF4-FFF2-40B4-BE49-F238E27FC236}">
                <a16:creationId xmlns:a16="http://schemas.microsoft.com/office/drawing/2014/main" id="{7A7A992C-4B4D-42ED-8AD5-47590C5AAA00}"/>
              </a:ext>
            </a:extLst>
          </p:cNvPr>
          <p:cNvSpPr txBox="1">
            <a:spLocks/>
          </p:cNvSpPr>
          <p:nvPr/>
        </p:nvSpPr>
        <p:spPr>
          <a:xfrm>
            <a:off x="1312826" y="989160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La MGAS /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Mutuelle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Europe :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l’Extranet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MJPM</a:t>
            </a:r>
            <a:endParaRPr lang="en-US" sz="2456" b="1" dirty="0"/>
          </a:p>
        </p:txBody>
      </p:sp>
    </p:spTree>
    <p:extLst>
      <p:ext uri="{BB962C8B-B14F-4D97-AF65-F5344CB8AC3E}">
        <p14:creationId xmlns:p14="http://schemas.microsoft.com/office/powerpoint/2010/main" val="125091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E212DB25-881D-45A6-A3CC-803DDD51B0EE}"/>
              </a:ext>
            </a:extLst>
          </p:cNvPr>
          <p:cNvSpPr/>
          <p:nvPr/>
        </p:nvSpPr>
        <p:spPr>
          <a:xfrm>
            <a:off x="-1" y="0"/>
            <a:ext cx="10691813" cy="801886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2B1C63A3-7DCE-48B5-9285-AFBAC069B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6409" y="977255"/>
            <a:ext cx="1578516" cy="14263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  <a:softEdge rad="0"/>
          </a:effectLst>
        </p:spPr>
      </p:pic>
      <p:sp>
        <p:nvSpPr>
          <p:cNvPr id="12" name="object 3">
            <a:extLst>
              <a:ext uri="{FF2B5EF4-FFF2-40B4-BE49-F238E27FC236}">
                <a16:creationId xmlns:a16="http://schemas.microsoft.com/office/drawing/2014/main" id="{1C618912-59A2-4964-82A9-51B0FAA3FCBC}"/>
              </a:ext>
            </a:extLst>
          </p:cNvPr>
          <p:cNvSpPr txBox="1"/>
          <p:nvPr/>
        </p:nvSpPr>
        <p:spPr>
          <a:xfrm>
            <a:off x="537765" y="144084"/>
            <a:ext cx="8346296" cy="496991"/>
          </a:xfrm>
          <a:prstGeom prst="rect">
            <a:avLst/>
          </a:prstGeom>
        </p:spPr>
        <p:txBody>
          <a:bodyPr vert="horz" wrap="square" lIns="0" tIns="11045" rIns="0" bIns="0" rtlCol="0">
            <a:spAutoFit/>
          </a:bodyPr>
          <a:lstStyle/>
          <a:p>
            <a:pPr marL="11046">
              <a:spcBef>
                <a:spcPts val="88"/>
              </a:spcBef>
            </a:pPr>
            <a:r>
              <a:rPr lang="fr-FR" sz="3157" b="1" spc="-4" dirty="0">
                <a:solidFill>
                  <a:srgbClr val="FFFFFF"/>
                </a:solidFill>
                <a:latin typeface="Open Sans"/>
                <a:cs typeface="Open Sans"/>
              </a:rPr>
              <a:t>La mutuelle complémentaire - facultative</a:t>
            </a:r>
            <a:endParaRPr sz="3157" dirty="0">
              <a:solidFill>
                <a:prstClr val="black"/>
              </a:solidFill>
              <a:latin typeface="Open Sans"/>
              <a:cs typeface="Open Sans"/>
            </a:endParaRPr>
          </a:p>
        </p:txBody>
      </p:sp>
      <p:sp>
        <p:nvSpPr>
          <p:cNvPr id="6" name="Flèche : droite à entaille 5">
            <a:extLst>
              <a:ext uri="{FF2B5EF4-FFF2-40B4-BE49-F238E27FC236}">
                <a16:creationId xmlns:a16="http://schemas.microsoft.com/office/drawing/2014/main" id="{9B4EF19C-184E-4FE3-9AA2-E4498D805010}"/>
              </a:ext>
            </a:extLst>
          </p:cNvPr>
          <p:cNvSpPr/>
          <p:nvPr/>
        </p:nvSpPr>
        <p:spPr>
          <a:xfrm>
            <a:off x="757938" y="1000403"/>
            <a:ext cx="554888" cy="245758"/>
          </a:xfrm>
          <a:prstGeom prst="notchedRightArrow">
            <a:avLst>
              <a:gd name="adj1" fmla="val 50000"/>
              <a:gd name="adj2" fmla="val 6918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579" dirty="0"/>
          </a:p>
        </p:txBody>
      </p:sp>
      <p:sp>
        <p:nvSpPr>
          <p:cNvPr id="7" name="Subtitle 33">
            <a:extLst>
              <a:ext uri="{FF2B5EF4-FFF2-40B4-BE49-F238E27FC236}">
                <a16:creationId xmlns:a16="http://schemas.microsoft.com/office/drawing/2014/main" id="{7A7A992C-4B4D-42ED-8AD5-47590C5AAA00}"/>
              </a:ext>
            </a:extLst>
          </p:cNvPr>
          <p:cNvSpPr txBox="1">
            <a:spLocks/>
          </p:cNvSpPr>
          <p:nvPr/>
        </p:nvSpPr>
        <p:spPr>
          <a:xfrm>
            <a:off x="1312826" y="989160"/>
            <a:ext cx="7804370" cy="574899"/>
          </a:xfrm>
          <a:prstGeom prst="rect">
            <a:avLst/>
          </a:prstGeom>
        </p:spPr>
        <p:txBody>
          <a:bodyPr vert="horz" lIns="80189" tIns="40094" rIns="80189" bIns="40094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93545">
              <a:spcBef>
                <a:spcPts val="88"/>
              </a:spcBef>
              <a:buNone/>
            </a:pP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La MGAS /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Mutuelle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Europe : </a:t>
            </a:r>
            <a:r>
              <a:rPr lang="en-US" sz="2105" b="1" spc="-4" dirty="0" err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l’Extranet</a:t>
            </a:r>
            <a:r>
              <a:rPr lang="en-US" sz="2105" b="1" spc="-4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/>
              </a:rPr>
              <a:t> MJPM</a:t>
            </a:r>
            <a:endParaRPr lang="en-US" sz="2456" b="1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CB13A4C-11D8-4F09-89FB-9B102E699480}"/>
              </a:ext>
            </a:extLst>
          </p:cNvPr>
          <p:cNvPicPr preferRelativeResize="0"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336889" y="1870669"/>
            <a:ext cx="2160000" cy="32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0AEAEF-0375-4E28-A670-42F9651474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2193" y="2403621"/>
            <a:ext cx="2160000" cy="303982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4289790-BA69-49E6-9F5E-B03AFAA01ECD}"/>
              </a:ext>
            </a:extLst>
          </p:cNvPr>
          <p:cNvPicPr preferRelativeResize="0"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5350219" y="2969016"/>
            <a:ext cx="2160000" cy="32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87FAD15-2418-4C00-AC43-9B28A048AF07}"/>
              </a:ext>
            </a:extLst>
          </p:cNvPr>
          <p:cNvPicPr preferRelativeResize="0">
            <a:picLocks/>
          </p:cNvPicPr>
          <p:nvPr/>
        </p:nvPicPr>
        <p:blipFill>
          <a:blip r:embed="rId6"/>
          <a:stretch>
            <a:fillRect/>
          </a:stretch>
        </p:blipFill>
        <p:spPr>
          <a:xfrm>
            <a:off x="8037196" y="3779837"/>
            <a:ext cx="2160000" cy="32400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088765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2">
            <a:extLst>
              <a:ext uri="{FF2B5EF4-FFF2-40B4-BE49-F238E27FC236}">
                <a16:creationId xmlns:a16="http://schemas.microsoft.com/office/drawing/2014/main" id="{6D499E5E-6062-4CCF-8FB7-7ED209768B86}"/>
              </a:ext>
            </a:extLst>
          </p:cNvPr>
          <p:cNvSpPr/>
          <p:nvPr/>
        </p:nvSpPr>
        <p:spPr>
          <a:xfrm>
            <a:off x="-1" y="2034556"/>
            <a:ext cx="10691813" cy="3490562"/>
          </a:xfrm>
          <a:custGeom>
            <a:avLst/>
            <a:gdLst/>
            <a:ahLst/>
            <a:cxnLst/>
            <a:rect l="l" t="t" r="r" b="b"/>
            <a:pathLst>
              <a:path w="10692130" h="914400">
                <a:moveTo>
                  <a:pt x="0" y="914400"/>
                </a:moveTo>
                <a:lnTo>
                  <a:pt x="10691749" y="914400"/>
                </a:lnTo>
                <a:lnTo>
                  <a:pt x="10691749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solidFill>
            <a:srgbClr val="03A7AE"/>
          </a:solidFill>
        </p:spPr>
        <p:txBody>
          <a:bodyPr wrap="square" lIns="0" tIns="0" rIns="0" bIns="0" rtlCol="0"/>
          <a:lstStyle/>
          <a:p>
            <a:pPr defTabSz="801929"/>
            <a:endParaRPr sz="1579" kern="0" dirty="0">
              <a:solidFill>
                <a:prstClr val="black"/>
              </a:solidFill>
            </a:endParaRPr>
          </a:p>
        </p:txBody>
      </p:sp>
      <p:sp>
        <p:nvSpPr>
          <p:cNvPr id="5" name="object 6">
            <a:extLst>
              <a:ext uri="{FF2B5EF4-FFF2-40B4-BE49-F238E27FC236}">
                <a16:creationId xmlns:a16="http://schemas.microsoft.com/office/drawing/2014/main" id="{3BA5C535-6DD0-4501-A834-39D08E9F1E1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613329" y="3041906"/>
            <a:ext cx="4964454" cy="1323485"/>
          </a:xfrm>
          <a:prstGeom prst="rect">
            <a:avLst/>
          </a:prstGeom>
        </p:spPr>
        <p:txBody>
          <a:bodyPr vert="horz" wrap="square" lIns="0" tIns="11602" rIns="0" bIns="0" rtlCol="0" anchor="ctr">
            <a:spAutoFit/>
          </a:bodyPr>
          <a:lstStyle/>
          <a:p>
            <a:pPr algn="ctr">
              <a:spcBef>
                <a:spcPts val="92"/>
              </a:spcBef>
            </a:pPr>
            <a:r>
              <a:rPr sz="3157" b="1" spc="-13" dirty="0">
                <a:solidFill>
                  <a:schemeClr val="bg1"/>
                </a:solidFill>
              </a:rPr>
              <a:t>Merci </a:t>
            </a:r>
            <a:r>
              <a:rPr sz="3157" b="1" dirty="0">
                <a:solidFill>
                  <a:schemeClr val="bg1"/>
                </a:solidFill>
              </a:rPr>
              <a:t>pour </a:t>
            </a:r>
            <a:r>
              <a:rPr sz="3157" b="1" spc="-9" dirty="0">
                <a:solidFill>
                  <a:schemeClr val="bg1"/>
                </a:solidFill>
              </a:rPr>
              <a:t>votre </a:t>
            </a:r>
            <a:r>
              <a:rPr sz="3157" b="1" dirty="0">
                <a:solidFill>
                  <a:schemeClr val="bg1"/>
                </a:solidFill>
              </a:rPr>
              <a:t>attention</a:t>
            </a:r>
            <a:r>
              <a:rPr sz="3157" b="1" spc="-66" dirty="0">
                <a:solidFill>
                  <a:schemeClr val="bg1"/>
                </a:solidFill>
              </a:rPr>
              <a:t> </a:t>
            </a:r>
            <a:r>
              <a:rPr sz="3157" b="1" dirty="0">
                <a:solidFill>
                  <a:schemeClr val="bg1"/>
                </a:solidFill>
              </a:rPr>
              <a:t>!</a:t>
            </a:r>
          </a:p>
          <a:p>
            <a:pPr algn="ctr">
              <a:spcBef>
                <a:spcPts val="48"/>
              </a:spcBef>
            </a:pPr>
            <a:r>
              <a:rPr sz="6314" b="1" spc="-4" dirty="0">
                <a:solidFill>
                  <a:schemeClr val="bg1"/>
                </a:solidFill>
                <a:latin typeface="Wingdings"/>
                <a:cs typeface="Wingdings"/>
              </a:rPr>
              <a:t></a:t>
            </a:r>
            <a:endParaRPr sz="6314" b="1" dirty="0">
              <a:solidFill>
                <a:schemeClr val="bg1"/>
              </a:solidFill>
              <a:latin typeface="Wingdings"/>
              <a:cs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416603315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5106</TotalTime>
  <Words>586</Words>
  <Application>Microsoft Office PowerPoint</Application>
  <PresentationFormat>Personnalisé</PresentationFormat>
  <Paragraphs>67</Paragraphs>
  <Slides>10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Open Sans</vt:lpstr>
      <vt:lpstr>Wingdings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Merci pour votre attention !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Denis BELHOMME</dc:creator>
  <cp:lastModifiedBy>Denis BELHOMME</cp:lastModifiedBy>
  <cp:revision>61</cp:revision>
  <dcterms:created xsi:type="dcterms:W3CDTF">2020-03-02T07:45:14Z</dcterms:created>
  <dcterms:modified xsi:type="dcterms:W3CDTF">2020-06-12T12:45:11Z</dcterms:modified>
</cp:coreProperties>
</file>