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4" r:id="rId1"/>
  </p:sldMasterIdLst>
  <p:sldIdLst>
    <p:sldId id="260" r:id="rId2"/>
    <p:sldId id="261" r:id="rId3"/>
    <p:sldId id="267" r:id="rId4"/>
    <p:sldId id="268" r:id="rId5"/>
    <p:sldId id="266" r:id="rId6"/>
    <p:sldId id="269" r:id="rId7"/>
    <p:sldId id="276" r:id="rId8"/>
    <p:sldId id="277" r:id="rId9"/>
    <p:sldId id="27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7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314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676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05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226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035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21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030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715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142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4161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810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6673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5744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15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59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82AF8-EF0E-4E6B-BC13-FCB5B0038B19}" type="datetimeFigureOut">
              <a:rPr lang="fr-FR" smtClean="0"/>
              <a:t>08/04/2022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10AEF4E-81C6-41DC-A5F6-9FD3036B01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3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  <p:sldLayoutId id="2147483976" r:id="rId12"/>
    <p:sldLayoutId id="2147483977" r:id="rId13"/>
    <p:sldLayoutId id="2147483978" r:id="rId14"/>
    <p:sldLayoutId id="2147483979" r:id="rId15"/>
    <p:sldLayoutId id="214748398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../jugements%20et%20jurisprudences/COUR%20D%20APPEL%20DOUAI%20(2).pdf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mjpm@fape.f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4746" y="3239145"/>
            <a:ext cx="8830570" cy="2619265"/>
          </a:xfrm>
        </p:spPr>
        <p:txBody>
          <a:bodyPr>
            <a:noAutofit/>
          </a:bodyPr>
          <a:lstStyle/>
          <a:p>
            <a:pPr algn="l"/>
            <a:br>
              <a:rPr lang="fr-FR" b="1" dirty="0">
                <a:latin typeface="+mn-lt"/>
              </a:rPr>
            </a:br>
            <a:br>
              <a:rPr lang="fr-FR" b="1" dirty="0">
                <a:latin typeface="+mn-lt"/>
              </a:rPr>
            </a:br>
            <a:br>
              <a:rPr lang="fr-FR" b="1" dirty="0">
                <a:latin typeface="+mn-lt"/>
              </a:rPr>
            </a:br>
            <a:br>
              <a:rPr lang="fr-FR" b="1" dirty="0">
                <a:latin typeface="+mn-lt"/>
              </a:rPr>
            </a:br>
            <a:r>
              <a:rPr lang="fr-FR" b="1" dirty="0">
                <a:latin typeface="+mn-lt"/>
              </a:rPr>
              <a:t>LA PREVOYANCE        FUNERAIRE </a:t>
            </a:r>
            <a:br>
              <a:rPr lang="fr-FR" dirty="0"/>
            </a:b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326C25-AA93-439D-BEB3-8E9E6A36B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61360" y="5212080"/>
            <a:ext cx="3129280" cy="646331"/>
          </a:xfrm>
        </p:spPr>
        <p:txBody>
          <a:bodyPr anchor="t">
            <a:normAutofit fontScale="55000" lnSpcReduction="20000"/>
          </a:bodyPr>
          <a:lstStyle/>
          <a:p>
            <a:pPr algn="l"/>
            <a:endParaRPr lang="fr-FR" sz="1500" i="1" dirty="0"/>
          </a:p>
          <a:p>
            <a:pPr algn="l"/>
            <a:endParaRPr lang="fr-FR" sz="1500" i="1" dirty="0"/>
          </a:p>
          <a:p>
            <a:pPr algn="l"/>
            <a:r>
              <a:rPr lang="fr-FR" sz="1500" dirty="0"/>
              <a:t>                                                                          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C0C90E1-E8FF-48CF-8820-D22523D9C242}"/>
              </a:ext>
            </a:extLst>
          </p:cNvPr>
          <p:cNvSpPr txBox="1"/>
          <p:nvPr/>
        </p:nvSpPr>
        <p:spPr>
          <a:xfrm flipH="1">
            <a:off x="7948886" y="1304036"/>
            <a:ext cx="3401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le 05 avril 2022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8F48F8-CCDE-4569-97CC-9C0DA20B4850}"/>
              </a:ext>
            </a:extLst>
          </p:cNvPr>
          <p:cNvSpPr txBox="1"/>
          <p:nvPr/>
        </p:nvSpPr>
        <p:spPr>
          <a:xfrm flipH="1">
            <a:off x="6010051" y="613509"/>
            <a:ext cx="66086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chemeClr val="accent1">
                    <a:lumMod val="75000"/>
                  </a:schemeClr>
                </a:solidFill>
              </a:rPr>
              <a:t>Les petits-déjeuners de la Tutelle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2165269C-BA07-45BC-85CB-6CEB264BF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42" y="376936"/>
            <a:ext cx="3968750" cy="18542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F9128BA3-A397-4EA1-B0EF-0C2BDA84F1E8}"/>
              </a:ext>
            </a:extLst>
          </p:cNvPr>
          <p:cNvSpPr txBox="1"/>
          <p:nvPr/>
        </p:nvSpPr>
        <p:spPr>
          <a:xfrm>
            <a:off x="4064000" y="5598160"/>
            <a:ext cx="2755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En partenariat avec </a:t>
            </a:r>
          </a:p>
          <a:p>
            <a:r>
              <a:rPr lang="fr-FR" dirty="0"/>
              <a:t>Tutelle Au Quotidien 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89795706-A522-4AF4-9A22-7089B9D96A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211" y="5021660"/>
            <a:ext cx="1431531" cy="136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735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65">
            <a:extLst>
              <a:ext uri="{FF2B5EF4-FFF2-40B4-BE49-F238E27FC236}">
                <a16:creationId xmlns:a16="http://schemas.microsoft.com/office/drawing/2014/main" id="{2356F361-DB9C-4716-8572-8E67E9AB4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E6FF2CA3-6D93-438A-AA13-5844C345F8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8D6C7FF8-C6AA-493F-BF62-FC52DE2770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Rectangle 23">
              <a:extLst>
                <a:ext uri="{FF2B5EF4-FFF2-40B4-BE49-F238E27FC236}">
                  <a16:creationId xmlns:a16="http://schemas.microsoft.com/office/drawing/2014/main" id="{215DAE39-2187-4AA8-8703-0F2B3BCFE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0" name="Rectangle 25">
              <a:extLst>
                <a:ext uri="{FF2B5EF4-FFF2-40B4-BE49-F238E27FC236}">
                  <a16:creationId xmlns:a16="http://schemas.microsoft.com/office/drawing/2014/main" id="{1D0826C5-89FD-49A0-9E8F-19DA04FE6F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1" name="Isosceles Triangle 70">
              <a:extLst>
                <a:ext uri="{FF2B5EF4-FFF2-40B4-BE49-F238E27FC236}">
                  <a16:creationId xmlns:a16="http://schemas.microsoft.com/office/drawing/2014/main" id="{CE0557FD-5B6C-4875-9EA4-18DAD6258B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2" name="Rectangle 27">
              <a:extLst>
                <a:ext uri="{FF2B5EF4-FFF2-40B4-BE49-F238E27FC236}">
                  <a16:creationId xmlns:a16="http://schemas.microsoft.com/office/drawing/2014/main" id="{55C096D6-25B6-418D-8FFF-894AC5FB6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Rectangle 28">
              <a:extLst>
                <a:ext uri="{FF2B5EF4-FFF2-40B4-BE49-F238E27FC236}">
                  <a16:creationId xmlns:a16="http://schemas.microsoft.com/office/drawing/2014/main" id="{4480C8B4-C2F4-427B-B03E-ABF3C9AF1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4" name="Rectangle 29">
              <a:extLst>
                <a:ext uri="{FF2B5EF4-FFF2-40B4-BE49-F238E27FC236}">
                  <a16:creationId xmlns:a16="http://schemas.microsoft.com/office/drawing/2014/main" id="{E767DA1E-BBBF-419C-8E95-8393DA0F72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D88EF27D-D851-4A85-942B-DC69237C8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808DF878-FD48-4C53-8A3A-4636F450E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56462" y="609600"/>
            <a:ext cx="5217540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800" b="1"/>
              <a:t>La prévoyance et les textes de références</a:t>
            </a:r>
            <a:br>
              <a:rPr lang="en-US" sz="2800"/>
            </a:br>
            <a:endParaRPr lang="en-US" sz="2800"/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A6F4DC3F-9454-407E-9D79-0B3015CDE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1174038"/>
            <a:ext cx="3150527" cy="1472871"/>
          </a:xfrm>
          <a:prstGeom prst="rect">
            <a:avLst/>
          </a:prstGeom>
        </p:spPr>
      </p:pic>
      <p:sp>
        <p:nvSpPr>
          <p:cNvPr id="3" name="Sous-titre 2">
            <a:extLst>
              <a:ext uri="{FF2B5EF4-FFF2-40B4-BE49-F238E27FC236}">
                <a16:creationId xmlns:a16="http://schemas.microsoft.com/office/drawing/2014/main" id="{DA326C25-AA93-439D-BEB3-8E9E6A36B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56462" y="1595121"/>
            <a:ext cx="6006686" cy="4937760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</a:t>
            </a:r>
            <a:r>
              <a:rPr lang="en-US" sz="2000" b="1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ère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loi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1993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qui impose aux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entreprises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pompes funèbres de passer par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l’assurance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vie pour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garantir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des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prestations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vendues à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l’avance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Loi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Sueur du 9 </a:t>
            </a: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décembre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2004,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qui met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avant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la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possibilité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modifier le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bénéficiaire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l’organisation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Loi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du 5 </a:t>
            </a: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mai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2007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création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l’ORIAS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qui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impliquent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un devoir de conseil.</a:t>
            </a: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2223 et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suivantes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du Code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Général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des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Collectivités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Territoriales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 algn="l">
              <a:lnSpc>
                <a:spcPct val="90000"/>
              </a:lnSpc>
              <a:buFont typeface="Wingdings 3" charset="2"/>
              <a:buChar char=""/>
            </a:pP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Décret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du 01/01/2019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transposant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la directive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européenne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sur la Distribution De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l’Assurance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vie (DDA)</a:t>
            </a: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Graphique 4" descr="Balance de Thémis">
            <a:extLst>
              <a:ext uri="{FF2B5EF4-FFF2-40B4-BE49-F238E27FC236}">
                <a16:creationId xmlns:a16="http://schemas.microsoft.com/office/drawing/2014/main" id="{97DE756C-2036-4304-8361-21EA891A4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1427" y="3439020"/>
            <a:ext cx="2602341" cy="260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4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7478" y="556591"/>
            <a:ext cx="6734014" cy="1254884"/>
          </a:xfrm>
        </p:spPr>
        <p:txBody>
          <a:bodyPr>
            <a:normAutofit fontScale="90000"/>
          </a:bodyPr>
          <a:lstStyle/>
          <a:p>
            <a:r>
              <a:rPr lang="fr-FR" sz="4000" b="1" dirty="0">
                <a:solidFill>
                  <a:schemeClr val="accent1"/>
                </a:solidFill>
                <a:latin typeface="+mn-lt"/>
              </a:rPr>
              <a:t>La prévoyance depuis la réforme de la tutelle de 2007</a:t>
            </a:r>
            <a:br>
              <a:rPr lang="fr-FR" sz="4000" b="1" dirty="0">
                <a:solidFill>
                  <a:schemeClr val="accent1"/>
                </a:solidFill>
                <a:latin typeface="+mn-lt"/>
              </a:rPr>
            </a:br>
            <a:endParaRPr lang="fr-FR" sz="28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326C25-AA93-439D-BEB3-8E9E6A36B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374" y="2449098"/>
            <a:ext cx="10018643" cy="2838519"/>
          </a:xfrm>
        </p:spPr>
        <p:txBody>
          <a:bodyPr>
            <a:normAutofit fontScale="77500" lnSpcReduction="2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fr-FR" sz="3300" b="1" dirty="0"/>
              <a:t>Depuis 2009 : difficultés avec certains tribunaux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3300" b="1" dirty="0"/>
              <a:t>Réponses aux juges sur les conditions générales des contrats obsèques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3300" b="1" dirty="0"/>
              <a:t>Arrêt de la cour d’appel de </a:t>
            </a:r>
            <a:r>
              <a:rPr lang="fr-FR" sz="3300" b="1" dirty="0">
                <a:hlinkClick r:id="rId3" action="ppaction://hlinkfile"/>
              </a:rPr>
              <a:t>DOUAI</a:t>
            </a:r>
            <a:endParaRPr lang="fr-FR" sz="3300" b="1" dirty="0"/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3300" b="1" dirty="0"/>
              <a:t>Reprise des souscriptions par la plupart des tribunaux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3000" b="1" dirty="0"/>
              <a:t>Modification mise en place des contrats obsèques depuis la loi de programmation 2019-222 du 23/03/2019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7D5FB63-DAE7-4FCD-8C8F-ED173DE8B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69" y="360238"/>
            <a:ext cx="1936772" cy="115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91573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2504" y="260469"/>
            <a:ext cx="5946358" cy="1560433"/>
          </a:xfrm>
        </p:spPr>
        <p:txBody>
          <a:bodyPr>
            <a:normAutofit fontScale="90000"/>
          </a:bodyPr>
          <a:lstStyle/>
          <a:p>
            <a:r>
              <a:rPr lang="fr-FR" sz="4000" b="1" dirty="0">
                <a:solidFill>
                  <a:schemeClr val="accent1"/>
                </a:solidFill>
                <a:latin typeface="+mn-lt"/>
              </a:rPr>
              <a:t>Les contrats obsèques et la mesure de protection</a:t>
            </a:r>
            <a:br>
              <a:rPr lang="fr-FR" sz="4000" b="1" dirty="0">
                <a:solidFill>
                  <a:schemeClr val="accent1"/>
                </a:solidFill>
                <a:latin typeface="+mn-lt"/>
              </a:rPr>
            </a:br>
            <a:endParaRPr lang="fr-FR" sz="28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326C25-AA93-439D-BEB3-8E9E6A36B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7652" y="2367549"/>
            <a:ext cx="10045148" cy="3065842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fr-FR" sz="2800" b="1" dirty="0"/>
              <a:t>Permet de rester dans le cadre de la mesure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800" b="1" dirty="0"/>
              <a:t>Permet le respect des volontés exprimées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800" b="1" dirty="0"/>
              <a:t>Evite les conflits avec les familles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2800" b="1" dirty="0"/>
              <a:t>Permet de financer en tenant compte du budget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66E7554-6B66-4850-9504-46980171D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42" y="186307"/>
            <a:ext cx="2259037" cy="105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634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3551" y="484632"/>
            <a:ext cx="7226617" cy="1508893"/>
          </a:xfrm>
        </p:spPr>
        <p:txBody>
          <a:bodyPr>
            <a:normAutofit fontScale="90000"/>
          </a:bodyPr>
          <a:lstStyle/>
          <a:p>
            <a:r>
              <a:rPr lang="fr-FR" sz="4000" b="1" dirty="0">
                <a:latin typeface="+mn-lt"/>
              </a:rPr>
              <a:t>Recommandations d</a:t>
            </a:r>
            <a:r>
              <a:rPr lang="fr-FR" sz="4000" b="1" dirty="0">
                <a:solidFill>
                  <a:schemeClr val="accent1"/>
                </a:solidFill>
                <a:latin typeface="+mn-lt"/>
              </a:rPr>
              <a:t>es juges du contentieux et de la protection</a:t>
            </a:r>
            <a:br>
              <a:rPr lang="fr-FR" sz="4000" b="1" dirty="0">
                <a:solidFill>
                  <a:schemeClr val="accent1"/>
                </a:solidFill>
                <a:latin typeface="+mn-lt"/>
              </a:rPr>
            </a:br>
            <a:endParaRPr lang="fr-FR" sz="2800" b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326C25-AA93-439D-BEB3-8E9E6A36B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5535" y="2276060"/>
            <a:ext cx="10164417" cy="3342861"/>
          </a:xfrm>
        </p:spPr>
        <p:txBody>
          <a:bodyPr>
            <a:normAutofit fontScale="55000" lnSpcReduction="2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fr-FR" sz="4400" b="1" dirty="0"/>
              <a:t>Présence d’un devis de prestations funéraires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4400" b="1" dirty="0"/>
              <a:t>Le bénéficiaire de premier rang doit être une entreprise de pompes funèbres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4400" b="1" dirty="0"/>
              <a:t>Changement possible du bénéficiaire de premier rang et existence d’un bénéficiaire de second rang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4400" b="1" dirty="0"/>
              <a:t>Rémunération du capital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4400" b="1" dirty="0"/>
              <a:t>Possibilité de modifier les volontés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fr-FR" sz="4400" b="1" dirty="0"/>
              <a:t>Possibilité de rachat du contrat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B78EFB8-7DC0-4B84-8931-8816283C5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42" y="226506"/>
            <a:ext cx="2167322" cy="101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0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1145" y="480447"/>
            <a:ext cx="8644075" cy="1704814"/>
          </a:xfrm>
        </p:spPr>
        <p:txBody>
          <a:bodyPr>
            <a:normAutofit/>
          </a:bodyPr>
          <a:lstStyle/>
          <a:p>
            <a:r>
              <a:rPr lang="fr-FR" sz="3200" b="1" dirty="0">
                <a:solidFill>
                  <a:schemeClr val="accent1"/>
                </a:solidFill>
                <a:latin typeface="+mn-lt"/>
              </a:rPr>
              <a:t>Pourquoi travailler en collaboration avec </a:t>
            </a:r>
            <a:br>
              <a:rPr lang="fr-FR" sz="3200" b="1" dirty="0">
                <a:solidFill>
                  <a:schemeClr val="accent1"/>
                </a:solidFill>
                <a:latin typeface="+mn-lt"/>
              </a:rPr>
            </a:br>
            <a:r>
              <a:rPr lang="fr-FR" sz="3200" b="1" dirty="0">
                <a:solidFill>
                  <a:schemeClr val="accent1"/>
                </a:solidFill>
                <a:latin typeface="+mn-lt"/>
              </a:rPr>
              <a:t>un professionnel du funéraire ?</a:t>
            </a:r>
            <a:br>
              <a:rPr lang="fr-FR" sz="3200" dirty="0"/>
            </a:br>
            <a:endParaRPr lang="fr-FR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326C25-AA93-439D-BEB3-8E9E6A36B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1146" y="2288553"/>
            <a:ext cx="10437674" cy="3277359"/>
          </a:xfrm>
        </p:spPr>
        <p:txBody>
          <a:bodyPr>
            <a:normAutofit fontScale="40000" lnSpcReduction="20000"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fr-FR" sz="6000" b="1" dirty="0"/>
              <a:t>Pouvoir s’appuyer sur des conseils techniques</a:t>
            </a:r>
          </a:p>
          <a:p>
            <a:pPr marL="742950" indent="-742950" algn="l">
              <a:buFont typeface="+mj-lt"/>
              <a:buAutoNum type="arabicPeriod"/>
            </a:pPr>
            <a:r>
              <a:rPr lang="fr-FR" sz="6000" b="1" dirty="0"/>
              <a:t>Effectuer des rencontres avec les majeurs, les familles ou les mandataires judiciaires pour une réflexion commune</a:t>
            </a:r>
          </a:p>
          <a:p>
            <a:pPr marL="742950" indent="-742950" algn="l">
              <a:buFont typeface="+mj-lt"/>
              <a:buAutoNum type="arabicPeriod"/>
            </a:pPr>
            <a:r>
              <a:rPr lang="fr-FR" sz="6000" b="1" dirty="0"/>
              <a:t>Effectuer des devis répondant à des demandes spécifiques et individuelles</a:t>
            </a:r>
          </a:p>
          <a:p>
            <a:pPr marL="742950" indent="-742950" algn="l">
              <a:buFont typeface="+mj-lt"/>
              <a:buAutoNum type="arabicPeriod"/>
            </a:pPr>
            <a:r>
              <a:rPr lang="fr-FR" sz="6000" b="1" dirty="0"/>
              <a:t>Eviter la matérialisation de projets imprécis et irréalisables</a:t>
            </a:r>
          </a:p>
          <a:p>
            <a:pPr marL="742950" indent="-742950" algn="l">
              <a:buFont typeface="+mj-lt"/>
              <a:buAutoNum type="arabicPeriod"/>
            </a:pPr>
            <a:r>
              <a:rPr lang="fr-FR" sz="6000" b="1" dirty="0"/>
              <a:t>Avoir de l’information sur des cas concrets et particuliers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EA2E32C-D2BB-43DF-985B-794B89827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22" y="5333999"/>
            <a:ext cx="2002378" cy="111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44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10800000" flipV="1">
            <a:off x="1691545" y="327399"/>
            <a:ext cx="7797895" cy="697613"/>
          </a:xfrm>
        </p:spPr>
        <p:txBody>
          <a:bodyPr>
            <a:normAutofit/>
          </a:bodyPr>
          <a:lstStyle/>
          <a:p>
            <a:r>
              <a:rPr lang="fr-FR" sz="2800" b="1" dirty="0">
                <a:solidFill>
                  <a:schemeClr val="accent1"/>
                </a:solidFill>
                <a:latin typeface="+mn-lt"/>
              </a:rPr>
              <a:t>Un nouveau service à la disposition des MJPM</a:t>
            </a: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D395F32F-C528-4FFC-8A8D-2F62203ED5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9417" y="2758698"/>
            <a:ext cx="8608103" cy="2389034"/>
          </a:xfrm>
        </p:spPr>
        <p:txBody>
          <a:bodyPr>
            <a:norm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fr-FR" sz="2000" dirty="0"/>
              <a:t>1</a:t>
            </a:r>
            <a:r>
              <a:rPr lang="fr-FR" sz="2000" baseline="30000" dirty="0"/>
              <a:t>ère</a:t>
            </a:r>
            <a:r>
              <a:rPr lang="fr-FR" sz="2000" dirty="0"/>
              <a:t> plateforme à destination des MJPM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fr-FR" sz="2000" dirty="0"/>
              <a:t>Un service adapté à vos demandes pour vous faire gagner du temps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fr-FR" sz="2000" dirty="0"/>
              <a:t>Un service vous permettant de choisir l’opérateur funéraire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fr-FR" sz="2000" dirty="0"/>
              <a:t>Un service adapté aux volontés des majeurs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fr-FR" sz="2000" dirty="0"/>
              <a:t>Un service qui tient compte des contraintes budgétaires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F33FCF0-1C55-41E8-A42F-6B19DB351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6" y="389507"/>
            <a:ext cx="1493179" cy="69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10911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546B7-A9B2-4378-98CE-C3BAA9F00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9520" y="609599"/>
            <a:ext cx="5494482" cy="5431763"/>
          </a:xfrm>
        </p:spPr>
        <p:txBody>
          <a:bodyPr/>
          <a:lstStyle/>
          <a:p>
            <a:r>
              <a:rPr lang="fr-FR" dirty="0"/>
              <a:t>Nos outils 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D349A8-8908-47F8-B179-EDB49CD5C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71157"/>
            <a:ext cx="8596668" cy="4570206"/>
          </a:xfrm>
        </p:spPr>
        <p:txBody>
          <a:bodyPr>
            <a:normAutofit lnSpcReduction="10000"/>
          </a:bodyPr>
          <a:lstStyle/>
          <a:p>
            <a:r>
              <a:rPr lang="fr-FR" dirty="0"/>
              <a:t>Une adresse mail dédiée :  </a:t>
            </a:r>
            <a:r>
              <a:rPr lang="fr-FR" dirty="0">
                <a:hlinkClick r:id="rId2"/>
              </a:rPr>
              <a:t>mjpm@fape.fr</a:t>
            </a:r>
            <a:endParaRPr lang="fr-FR" dirty="0"/>
          </a:p>
          <a:p>
            <a:endParaRPr lang="fr-FR" dirty="0"/>
          </a:p>
          <a:p>
            <a:r>
              <a:rPr lang="fr-FR" dirty="0"/>
              <a:t>Une interlocutrice dédiée : Vanessa BARTHES (06 37 02 31 05)</a:t>
            </a:r>
          </a:p>
          <a:p>
            <a:endParaRPr lang="fr-FR" dirty="0"/>
          </a:p>
          <a:p>
            <a:r>
              <a:rPr lang="fr-FR" dirty="0"/>
              <a:t>Une fiche de renseignements </a:t>
            </a:r>
          </a:p>
          <a:p>
            <a:endParaRPr lang="fr-FR" dirty="0"/>
          </a:p>
          <a:p>
            <a:r>
              <a:rPr lang="fr-FR" dirty="0"/>
              <a:t>Des spécialistes dans chaque région : Christophe POYER pour Paris et IDF </a:t>
            </a:r>
          </a:p>
          <a:p>
            <a:pPr marL="0" indent="0">
              <a:buNone/>
            </a:pPr>
            <a:r>
              <a:rPr lang="fr-FR" dirty="0"/>
              <a:t>(sauf 77 et 91)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Un réseau de plus de 3000 agences de pompes funèbres    </a:t>
            </a:r>
          </a:p>
          <a:p>
            <a:endParaRPr lang="fr-FR" dirty="0"/>
          </a:p>
          <a:p>
            <a:r>
              <a:rPr lang="fr-FR" dirty="0"/>
              <a:t> Signature électronique des documents                                  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EEA3D20-0CB3-4C8B-A857-9C873B1F2A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6802">
            <a:off x="8909479" y="1946332"/>
            <a:ext cx="2455871" cy="346297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E38798D-A183-4DE0-B0B0-DAC352B2FB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06" y="226019"/>
            <a:ext cx="1630433" cy="76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76545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8252E-6233-44E3-981B-6CD90D92D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2525" y="2235200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dirty="0">
                <a:latin typeface="+mn-lt"/>
              </a:rPr>
              <a:t>Merci pour votre attention </a:t>
            </a:r>
            <a:br>
              <a:rPr lang="fr-FR" b="1" dirty="0">
                <a:latin typeface="+mn-lt"/>
              </a:rPr>
            </a:br>
            <a:r>
              <a:rPr lang="fr-FR" b="1" dirty="0">
                <a:latin typeface="+mn-lt"/>
              </a:rPr>
              <a:t>et à très bientôt !</a:t>
            </a:r>
            <a:br>
              <a:rPr lang="fr-FR" b="1" dirty="0">
                <a:solidFill>
                  <a:schemeClr val="accent1"/>
                </a:solidFill>
                <a:latin typeface="+mn-lt"/>
              </a:rPr>
            </a:br>
            <a:endParaRPr lang="fr-FR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E121375-F594-4AA7-8DC6-34EE7D0D3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02" y="295656"/>
            <a:ext cx="2824880" cy="131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13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504</TotalTime>
  <Words>460</Words>
  <Application>Microsoft Office PowerPoint</Application>
  <PresentationFormat>Grand écran</PresentationFormat>
  <Paragraphs>62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Trebuchet MS</vt:lpstr>
      <vt:lpstr>Wingdings</vt:lpstr>
      <vt:lpstr>Wingdings 3</vt:lpstr>
      <vt:lpstr>Facette</vt:lpstr>
      <vt:lpstr>    LA PREVOYANCE        FUNERAIRE  </vt:lpstr>
      <vt:lpstr>La prévoyance et les textes de références </vt:lpstr>
      <vt:lpstr>La prévoyance depuis la réforme de la tutelle de 2007 </vt:lpstr>
      <vt:lpstr>Les contrats obsèques et la mesure de protection </vt:lpstr>
      <vt:lpstr>Recommandations des juges du contentieux et de la protection </vt:lpstr>
      <vt:lpstr>Pourquoi travailler en collaboration avec  un professionnel du funéraire ? </vt:lpstr>
      <vt:lpstr>Un nouveau service à la disposition des MJPM</vt:lpstr>
      <vt:lpstr>Nos outils  </vt:lpstr>
      <vt:lpstr>Merci pour votre attention  et à très bientôt 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Offre 1 Devis / 1 Cadeau du 15 Octobre au 30 Novembre 2017</dc:title>
  <dc:creator>Erwan ORHAND</dc:creator>
  <cp:lastModifiedBy>Vanessa BARTHES</cp:lastModifiedBy>
  <cp:revision>35</cp:revision>
  <dcterms:created xsi:type="dcterms:W3CDTF">2017-10-17T07:54:38Z</dcterms:created>
  <dcterms:modified xsi:type="dcterms:W3CDTF">2022-04-08T08:19:36Z</dcterms:modified>
</cp:coreProperties>
</file>